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sldIdLst>
    <p:sldId id="214747516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987"/>
    <a:srgbClr val="95C11F"/>
    <a:srgbClr val="8FAADC"/>
    <a:srgbClr val="DAE3F3"/>
    <a:srgbClr val="0070C0"/>
    <a:srgbClr val="00B0F0"/>
    <a:srgbClr val="000000"/>
    <a:srgbClr val="C0C2BF"/>
    <a:srgbClr val="0069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02"/>
    <p:restoredTop sz="96327"/>
  </p:normalViewPr>
  <p:slideViewPr>
    <p:cSldViewPr snapToGrid="0" showGuides="1">
      <p:cViewPr>
        <p:scale>
          <a:sx n="110" d="100"/>
          <a:sy n="110" d="100"/>
        </p:scale>
        <p:origin x="-1788" y="-7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4FF42-E6AC-CD47-85BC-C4191EE0B743}" type="datetimeFigureOut">
              <a:rPr lang="de-DE" smtClean="0"/>
              <a:t>03.04.2025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CD387-E0A8-9541-A40B-88C0D08379D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691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 descr="Ein Bild, das Text, drinnen, Boden, Decke enthält.&#10;&#10;Automatisch generierte Beschreibung">
            <a:extLst>
              <a:ext uri="{FF2B5EF4-FFF2-40B4-BE49-F238E27FC236}">
                <a16:creationId xmlns:a16="http://schemas.microsoft.com/office/drawing/2014/main" id="{30203CCC-AE3C-D8A5-DEC9-BB204E7F81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077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0957168-E9C5-DC7D-69A8-D80B87B1E8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4103" y="4232682"/>
            <a:ext cx="6321097" cy="1391921"/>
          </a:xfrm>
        </p:spPr>
        <p:txBody>
          <a:bodyPr anchor="b">
            <a:normAutofit/>
          </a:bodyPr>
          <a:lstStyle>
            <a:lvl1pPr algn="l">
              <a:defRPr sz="5000" b="0" i="0">
                <a:solidFill>
                  <a:schemeClr val="bg1"/>
                </a:solidFill>
                <a:latin typeface="Oswald Medium" pitchFamily="2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08A7E29-314B-A89A-CCE9-0EAF251A98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83435" y="5772717"/>
            <a:ext cx="6321097" cy="64484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77403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Ein Bild, das Text, Person, Mann, männlich enthält.&#10;&#10;Automatisch generierte Beschreibung">
            <a:extLst>
              <a:ext uri="{FF2B5EF4-FFF2-40B4-BE49-F238E27FC236}">
                <a16:creationId xmlns:a16="http://schemas.microsoft.com/office/drawing/2014/main" id="{533AABB3-99C3-6FE3-D3CC-167A687FBF2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34" y="0"/>
            <a:ext cx="12187066" cy="6858000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EEC8B1D4-96BF-63E7-ECC7-D396FB48A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458956"/>
            <a:ext cx="5091102" cy="2852737"/>
          </a:xfrm>
        </p:spPr>
        <p:txBody>
          <a:bodyPr anchor="b">
            <a:normAutofit/>
          </a:bodyPr>
          <a:lstStyle>
            <a:lvl1pPr>
              <a:defRPr sz="5000">
                <a:solidFill>
                  <a:srgbClr val="0069B4"/>
                </a:solidFill>
                <a:latin typeface="Oswald" pitchFamily="2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34716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apitel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, Person enthält.&#10;&#10;Automatisch generierte Beschreibung">
            <a:extLst>
              <a:ext uri="{FF2B5EF4-FFF2-40B4-BE49-F238E27FC236}">
                <a16:creationId xmlns:a16="http://schemas.microsoft.com/office/drawing/2014/main" id="{1B1EE877-D664-15F7-ABF6-C2B6A1B835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EEC8B1D4-96BF-63E7-ECC7-D396FB48A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77756"/>
            <a:ext cx="5091102" cy="2852737"/>
          </a:xfrm>
        </p:spPr>
        <p:txBody>
          <a:bodyPr anchor="b">
            <a:normAutofit/>
          </a:bodyPr>
          <a:lstStyle>
            <a:lvl1pPr>
              <a:defRPr sz="5000">
                <a:solidFill>
                  <a:srgbClr val="95C11F"/>
                </a:solidFill>
                <a:latin typeface="Oswald" pitchFamily="2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5715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 descr="Ein Bild, das Text, Person, drinnen enthält.&#10;&#10;Automatisch generierte Beschreibung">
            <a:extLst>
              <a:ext uri="{FF2B5EF4-FFF2-40B4-BE49-F238E27FC236}">
                <a16:creationId xmlns:a16="http://schemas.microsoft.com/office/drawing/2014/main" id="{3B7806E7-EB0A-B366-5196-7DA9315B68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4152"/>
            <a:ext cx="12212215" cy="6872152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C02B2649-8D64-065F-80BF-5AAB690B5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283" y="2973276"/>
            <a:ext cx="4306529" cy="2117868"/>
          </a:xfrm>
        </p:spPr>
        <p:txBody>
          <a:bodyPr anchor="b">
            <a:normAutofit/>
          </a:bodyPr>
          <a:lstStyle>
            <a:lvl1pPr>
              <a:defRPr sz="5000">
                <a:solidFill>
                  <a:schemeClr val="bg1"/>
                </a:solidFill>
                <a:latin typeface="Oswald" pitchFamily="2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10685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, Inhal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3C798F53-DA39-3E29-82E9-BB3571D2E7E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077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A487EAB-B81B-0B8F-1036-4B6AB1F27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9083EE-3176-63F0-A937-9BCBA9050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13036"/>
            <a:ext cx="10515599" cy="466392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32B917-1D8F-22F2-209A-36DFBB898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3F06-AF1D-7A47-A8B7-738F034B1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8023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,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335BB8-C5B3-9302-2400-DEA2BAA1E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9BC2125-9244-9919-E755-74EBD24DA0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11712"/>
            <a:ext cx="5181600" cy="456525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8EF42AB-7584-B82F-3E0E-E149799CFA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11712"/>
            <a:ext cx="5181600" cy="456525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434C789-28CD-CAE6-DD78-76BCCD6A5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3F06-AF1D-7A47-A8B7-738F034B1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35626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8FD9D6-BDCD-15B5-A046-A876AFA95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875030B-0005-61FA-3269-C202B1CA6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3F06-AF1D-7A47-A8B7-738F034B1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31642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FAD735C-C491-F77E-CE0C-0997A6D4D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3F06-AF1D-7A47-A8B7-738F034B1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29227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, Inhalt, Bild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Person, drinnen enthält.&#10;&#10;Automatisch generierte Beschreibung">
            <a:extLst>
              <a:ext uri="{FF2B5EF4-FFF2-40B4-BE49-F238E27FC236}">
                <a16:creationId xmlns:a16="http://schemas.microsoft.com/office/drawing/2014/main" id="{F074076C-76F4-7F06-F585-AA8D059B3F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87066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A487EAB-B81B-0B8F-1036-4B6AB1F27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9083EE-3176-63F0-A937-9BCBA9050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036"/>
            <a:ext cx="7101950" cy="466392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32B917-1D8F-22F2-209A-36DFBB898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3F06-AF1D-7A47-A8B7-738F034B1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87248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, Inhalt, Bild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Text, Person, Regal, Raum enthält.&#10;&#10;Automatisch generierte Beschreibung">
            <a:extLst>
              <a:ext uri="{FF2B5EF4-FFF2-40B4-BE49-F238E27FC236}">
                <a16:creationId xmlns:a16="http://schemas.microsoft.com/office/drawing/2014/main" id="{2C5ACE14-8ECE-8532-86D5-5EBE0F40C6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87066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A487EAB-B81B-0B8F-1036-4B6AB1F27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286226" cy="1009764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9083EE-3176-63F0-A937-9BCBA9050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036"/>
            <a:ext cx="6286226" cy="466392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32B917-1D8F-22F2-209A-36DFBB898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3F06-AF1D-7A47-A8B7-738F034B1A47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3B7264B-186F-60B9-CA41-9A53C28EF8E3}"/>
              </a:ext>
            </a:extLst>
          </p:cNvPr>
          <p:cNvSpPr/>
          <p:nvPr userDrawn="1"/>
        </p:nvSpPr>
        <p:spPr>
          <a:xfrm>
            <a:off x="11882814" y="6384319"/>
            <a:ext cx="309186" cy="309186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5929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, Inhalt, Bild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2C5ACE14-8ECE-8532-86D5-5EBE0F40C6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87065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A487EAB-B81B-0B8F-1036-4B6AB1F27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286226" cy="1009764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9083EE-3176-63F0-A937-9BCBA9050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036"/>
            <a:ext cx="6286226" cy="466392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32B917-1D8F-22F2-209A-36DFBB898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3F06-AF1D-7A47-A8B7-738F034B1A47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3B7264B-186F-60B9-CA41-9A53C28EF8E3}"/>
              </a:ext>
            </a:extLst>
          </p:cNvPr>
          <p:cNvSpPr/>
          <p:nvPr userDrawn="1"/>
        </p:nvSpPr>
        <p:spPr>
          <a:xfrm>
            <a:off x="11882814" y="6384319"/>
            <a:ext cx="309186" cy="309186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4457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DDFAB47D-A5B4-5FF0-DB3F-CFF27FEDA0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32" y="0"/>
            <a:ext cx="12187068" cy="6858001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E95A777B-AF29-383A-AE78-5958CB012A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62878" y="3677919"/>
            <a:ext cx="4984245" cy="1391921"/>
          </a:xfrm>
        </p:spPr>
        <p:txBody>
          <a:bodyPr anchor="b">
            <a:normAutofit/>
          </a:bodyPr>
          <a:lstStyle>
            <a:lvl1pPr algn="l">
              <a:defRPr sz="5000" b="0" i="0">
                <a:solidFill>
                  <a:schemeClr val="bg1"/>
                </a:solidFill>
                <a:latin typeface="Oswald Medium" pitchFamily="2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64223D38-2A6F-509C-6E60-C348E2B8A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62878" y="5217954"/>
            <a:ext cx="4984245" cy="64484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011236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, Inhalt, Bild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068A7FB1-31B0-C9D8-2A09-2FFE91CE59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87066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A487EAB-B81B-0B8F-1036-4B6AB1F27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7438" y="365126"/>
            <a:ext cx="5696361" cy="1009764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9083EE-3176-63F0-A937-9BCBA9050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7437" y="1513036"/>
            <a:ext cx="5696361" cy="4663927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32B917-1D8F-22F2-209A-36DFBB898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3F06-AF1D-7A47-A8B7-738F034B1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21496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, Inhalt, Bild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Text, drinnen, Boden, Decke enthält.&#10;&#10;Automatisch generierte Beschreibung">
            <a:extLst>
              <a:ext uri="{FF2B5EF4-FFF2-40B4-BE49-F238E27FC236}">
                <a16:creationId xmlns:a16="http://schemas.microsoft.com/office/drawing/2014/main" id="{08DB6621-8ECA-809D-B95C-E821DD6E3E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A487EAB-B81B-0B8F-1036-4B6AB1F27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3836" y="365126"/>
            <a:ext cx="3439963" cy="1009764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9083EE-3176-63F0-A937-9BCBA9050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3835" y="1513036"/>
            <a:ext cx="3439963" cy="466392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32B917-1D8F-22F2-209A-36DFBB898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3F06-AF1D-7A47-A8B7-738F034B1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50534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EF32FA-51E3-D33D-008C-78D7F35E2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5533502-67B7-4C4D-B1DA-1B493D2BA2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4DB143-4AF9-5B28-D1EE-B5F30D7799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C82EA3D-2538-537E-8BAE-B0D68465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3F06-AF1D-7A47-A8B7-738F034B1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34744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875030B-0005-61FA-3269-C202B1CA6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53F06-AF1D-7A47-A8B7-738F034B1A47}" type="slidenum">
              <a:rPr lang="de-DE" smtClean="0"/>
              <a:t>‹Nr.›</a:t>
            </a:fld>
            <a:endParaRPr lang="de-DE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EEDD2E74-3367-2F77-D8EB-9B822FC9914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18FD9D6-BDCD-15B5-A046-A876AFA95D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4798" y="4805557"/>
            <a:ext cx="3496978" cy="1009764"/>
          </a:xfrm>
        </p:spPr>
        <p:txBody>
          <a:bodyPr>
            <a:noAutofit/>
          </a:bodyPr>
          <a:lstStyle>
            <a:lvl1pPr>
              <a:defRPr sz="5000">
                <a:solidFill>
                  <a:schemeClr val="bg1"/>
                </a:solidFill>
                <a:latin typeface="Oswald" pitchFamily="2" charset="77"/>
              </a:defRPr>
            </a:lvl1pPr>
          </a:lstStyle>
          <a:p>
            <a:r>
              <a:rPr lang="de-DE" dirty="0"/>
              <a:t>Danksagung</a:t>
            </a:r>
          </a:p>
        </p:txBody>
      </p:sp>
    </p:spTree>
    <p:extLst>
      <p:ext uri="{BB962C8B-B14F-4D97-AF65-F5344CB8AC3E}">
        <p14:creationId xmlns:p14="http://schemas.microsoft.com/office/powerpoint/2010/main" val="1259225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(1.2)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0DEC4303-B6CF-46B0-B379-C819ED7C2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524" y="187199"/>
            <a:ext cx="8856000" cy="435600"/>
          </a:xfrm>
        </p:spPr>
        <p:txBody>
          <a:bodyPr anchor="ctr">
            <a:noAutofit/>
          </a:bodyPr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77AD5145-5964-48FD-8668-FAC67E019C0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" y="882650"/>
            <a:ext cx="12191999" cy="5462588"/>
          </a:xfrm>
          <a:noFill/>
        </p:spPr>
        <p:txBody>
          <a:bodyPr tIns="756000" anchor="ctr"/>
          <a:lstStyle>
            <a:lvl1pPr algn="ctr">
              <a:defRPr>
                <a:solidFill>
                  <a:srgbClr val="737373"/>
                </a:solidFill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DE5099-B64D-4E55-81FB-49ABBB6A644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C24EC536-6FE3-4540-8D85-74C58F0BF697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6329601D-B987-48A1-91A5-3437FFB092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16400" y="6433200"/>
            <a:ext cx="6123600" cy="2556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900"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045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Ein Bild, das Text, drinnen, Decke, Boden enthält.&#10;&#10;Automatisch generierte Beschreibung">
            <a:extLst>
              <a:ext uri="{FF2B5EF4-FFF2-40B4-BE49-F238E27FC236}">
                <a16:creationId xmlns:a16="http://schemas.microsoft.com/office/drawing/2014/main" id="{EFBFE65F-BC20-C10B-7DAD-B4630912C7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60776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849B32C7-5712-B95D-B88C-3C61D94790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52720" y="4023359"/>
            <a:ext cx="5268388" cy="1391921"/>
          </a:xfrm>
        </p:spPr>
        <p:txBody>
          <a:bodyPr anchor="b">
            <a:normAutofit/>
          </a:bodyPr>
          <a:lstStyle>
            <a:lvl1pPr algn="l">
              <a:defRPr sz="5000" b="0" i="0">
                <a:solidFill>
                  <a:schemeClr val="bg1"/>
                </a:solidFill>
                <a:latin typeface="Oswald Medium" pitchFamily="2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02819335-3923-CFD7-7A14-D2C2D6F5B3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52720" y="5563394"/>
            <a:ext cx="5268388" cy="64484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88038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704DEAB3-B63B-3AFB-A193-92EDB7847A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12187068" cy="6858001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38BF841C-872D-1128-1E38-3D6974DE31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00593" y="3990308"/>
            <a:ext cx="5308660" cy="1391921"/>
          </a:xfrm>
        </p:spPr>
        <p:txBody>
          <a:bodyPr anchor="b">
            <a:normAutofit/>
          </a:bodyPr>
          <a:lstStyle>
            <a:lvl1pPr algn="l">
              <a:defRPr sz="5000" b="0" i="0">
                <a:solidFill>
                  <a:schemeClr val="bg1"/>
                </a:solidFill>
                <a:latin typeface="Oswald Medium" pitchFamily="2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5C3AB697-80C1-5887-0CBC-BA44C0ED15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00593" y="5585428"/>
            <a:ext cx="5308660" cy="64484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088359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Text, Person enthält.&#10;&#10;Automatisch generierte Beschreibung">
            <a:extLst>
              <a:ext uri="{FF2B5EF4-FFF2-40B4-BE49-F238E27FC236}">
                <a16:creationId xmlns:a16="http://schemas.microsoft.com/office/drawing/2014/main" id="{4B2AA73D-7082-93BC-CF22-DB04932368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60776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41BDA649-DCFB-1A54-6A95-4EA6F1BA89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240" y="4265733"/>
            <a:ext cx="6563360" cy="1391921"/>
          </a:xfrm>
        </p:spPr>
        <p:txBody>
          <a:bodyPr anchor="b">
            <a:normAutofit/>
          </a:bodyPr>
          <a:lstStyle>
            <a:lvl1pPr algn="l">
              <a:defRPr sz="5000" b="0" i="0">
                <a:solidFill>
                  <a:srgbClr val="0069B4"/>
                </a:solidFill>
                <a:latin typeface="Oswald Medium" pitchFamily="2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079E841B-0811-2E9F-B1AD-E3BD8B6090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240" y="5805768"/>
            <a:ext cx="6776720" cy="64484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069B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479931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EE3BAD7-12E2-9B0C-E314-135088B0FE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B58FB00-EA51-9252-BD52-D7AFE25C8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7022" y="3645802"/>
            <a:ext cx="7890428" cy="1040560"/>
          </a:xfrm>
        </p:spPr>
        <p:txBody>
          <a:bodyPr anchor="b">
            <a:normAutofit/>
          </a:bodyPr>
          <a:lstStyle>
            <a:lvl1pPr>
              <a:defRPr sz="5000">
                <a:solidFill>
                  <a:schemeClr val="bg1"/>
                </a:solidFill>
                <a:latin typeface="Oswald" pitchFamily="2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2661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E88BFAA1-4306-A236-654B-4520BCF10F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934" y="0"/>
            <a:ext cx="12187065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B58FB00-EA51-9252-BD52-D7AFE25C8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458956"/>
            <a:ext cx="5091102" cy="2852737"/>
          </a:xfrm>
        </p:spPr>
        <p:txBody>
          <a:bodyPr anchor="b">
            <a:normAutofit/>
          </a:bodyPr>
          <a:lstStyle>
            <a:lvl1pPr>
              <a:defRPr sz="5000">
                <a:solidFill>
                  <a:srgbClr val="0069B4"/>
                </a:solidFill>
                <a:latin typeface="Oswald" pitchFamily="2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290498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apitel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E88BFAA1-4306-A236-654B-4520BCF10F2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934" y="0"/>
            <a:ext cx="12187066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B58FB00-EA51-9252-BD52-D7AFE25C8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458956"/>
            <a:ext cx="5091102" cy="2852737"/>
          </a:xfrm>
        </p:spPr>
        <p:txBody>
          <a:bodyPr anchor="b">
            <a:normAutofit/>
          </a:bodyPr>
          <a:lstStyle>
            <a:lvl1pPr>
              <a:defRPr sz="5000">
                <a:solidFill>
                  <a:srgbClr val="0069B4"/>
                </a:solidFill>
                <a:latin typeface="Oswald" pitchFamily="2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20967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apitel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58FB00-EA51-9252-BD52-D7AFE25C8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458956"/>
            <a:ext cx="5091102" cy="2852737"/>
          </a:xfrm>
        </p:spPr>
        <p:txBody>
          <a:bodyPr anchor="b">
            <a:normAutofit/>
          </a:bodyPr>
          <a:lstStyle>
            <a:lvl1pPr>
              <a:defRPr sz="5000">
                <a:solidFill>
                  <a:srgbClr val="0069B4"/>
                </a:solidFill>
                <a:latin typeface="Oswald" pitchFamily="2" charset="77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BC767D2-840C-D7C2-CE8D-345B4EFA0F9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8381" r="23279"/>
          <a:stretch/>
        </p:blipFill>
        <p:spPr>
          <a:xfrm>
            <a:off x="6194066" y="1144"/>
            <a:ext cx="5997934" cy="6855711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24BEAE74-5C30-FEB6-DF73-6EC8C65965C9}"/>
              </a:ext>
            </a:extLst>
          </p:cNvPr>
          <p:cNvSpPr/>
          <p:nvPr userDrawn="1"/>
        </p:nvSpPr>
        <p:spPr>
          <a:xfrm>
            <a:off x="0" y="0"/>
            <a:ext cx="6194066" cy="3110753"/>
          </a:xfrm>
          <a:prstGeom prst="rect">
            <a:avLst/>
          </a:prstGeom>
          <a:solidFill>
            <a:srgbClr val="006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5133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02A71C1-3CBA-7A0A-6876-55E03588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B73F444-8532-EDD0-9771-5C90482E8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3829484-A813-A90A-DD71-0D7C8B1C6F74}"/>
              </a:ext>
            </a:extLst>
          </p:cNvPr>
          <p:cNvSpPr/>
          <p:nvPr userDrawn="1"/>
        </p:nvSpPr>
        <p:spPr>
          <a:xfrm>
            <a:off x="11882814" y="6384319"/>
            <a:ext cx="309186" cy="309186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C291FFF-6C4F-43DD-9D2D-10361AC278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1055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61B53F06-AF1D-7A47-A8B7-738F034B1A47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8388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63" r:id="rId5"/>
    <p:sldLayoutId id="2147483651" r:id="rId6"/>
    <p:sldLayoutId id="2147483664" r:id="rId7"/>
    <p:sldLayoutId id="2147483674" r:id="rId8"/>
    <p:sldLayoutId id="2147483672" r:id="rId9"/>
    <p:sldLayoutId id="2147483665" r:id="rId10"/>
    <p:sldLayoutId id="2147483673" r:id="rId11"/>
    <p:sldLayoutId id="2147483666" r:id="rId12"/>
    <p:sldLayoutId id="2147483667" r:id="rId13"/>
    <p:sldLayoutId id="2147483652" r:id="rId14"/>
    <p:sldLayoutId id="2147483654" r:id="rId15"/>
    <p:sldLayoutId id="2147483655" r:id="rId16"/>
    <p:sldLayoutId id="2147483650" r:id="rId17"/>
    <p:sldLayoutId id="2147483669" r:id="rId18"/>
    <p:sldLayoutId id="2147483675" r:id="rId19"/>
    <p:sldLayoutId id="2147483668" r:id="rId20"/>
    <p:sldLayoutId id="2147483670" r:id="rId21"/>
    <p:sldLayoutId id="2147483657" r:id="rId22"/>
    <p:sldLayoutId id="2147483671" r:id="rId23"/>
    <p:sldLayoutId id="2147483678" r:id="rId2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69B4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95C11F"/>
        </a:buClr>
        <a:buFont typeface="Wingdings" pitchFamily="2" charset="2"/>
        <a:buChar char="§"/>
        <a:defRPr sz="2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5C11F"/>
        </a:buClr>
        <a:buFont typeface="Wingdings" pitchFamily="2" charset="2"/>
        <a:buChar char="§"/>
        <a:defRPr sz="24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5C11F"/>
        </a:buClr>
        <a:buFont typeface="Wingdings" pitchFamily="2" charset="2"/>
        <a:buChar char="§"/>
        <a:defRPr sz="2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5C11F"/>
        </a:buClr>
        <a:buFont typeface="Wingdings" pitchFamily="2" charset="2"/>
        <a:buChar char="§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95C11F"/>
        </a:buClr>
        <a:buFont typeface="Wingdings" pitchFamily="2" charset="2"/>
        <a:buChar char="§"/>
        <a:defRPr sz="18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010C2F-0CFD-61F1-8EED-CCE82C593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 BE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0D1295-1AF4-6D7E-C302-41C722B9C08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C24EC536-6FE3-4540-8D85-74C58F0BF697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241BC2F-43FA-404B-B3C2-9636E67BA4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8C91DEB-43AD-6D2E-353F-08C073E8CB1F}"/>
              </a:ext>
            </a:extLst>
          </p:cNvPr>
          <p:cNvSpPr/>
          <p:nvPr/>
        </p:nvSpPr>
        <p:spPr>
          <a:xfrm>
            <a:off x="263524" y="1144026"/>
            <a:ext cx="5747733" cy="113172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Community Name</a:t>
            </a:r>
          </a:p>
          <a:p>
            <a:pPr algn="l"/>
            <a:endParaRPr lang="de-DE" sz="16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/>
            <a:r>
              <a:rPr lang="de-DE" sz="16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COP BE</a:t>
            </a:r>
            <a:endParaRPr lang="en-US" sz="1600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8967E22B-C30C-F9A9-E353-634346157858}"/>
              </a:ext>
            </a:extLst>
          </p:cNvPr>
          <p:cNvSpPr/>
          <p:nvPr/>
        </p:nvSpPr>
        <p:spPr>
          <a:xfrm>
            <a:off x="263524" y="2362883"/>
            <a:ext cx="5747733" cy="17508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Community Members</a:t>
            </a:r>
          </a:p>
          <a:p>
            <a:pPr algn="l"/>
            <a:endParaRPr lang="de-DE" sz="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/>
            <a:r>
              <a:rPr lang="de-DE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Die </a:t>
            </a:r>
            <a:r>
              <a:rPr lang="de-DE" sz="100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CoP</a:t>
            </a:r>
            <a:r>
              <a:rPr lang="de-DE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BE ist offen für alle Interessierten. Das sind u.a. folgende Menschen:</a:t>
            </a:r>
          </a:p>
          <a:p>
            <a:pPr algn="l"/>
            <a:endParaRPr lang="de-DE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/>
            <a:endParaRPr lang="de-DE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l"/>
            <a:endParaRPr lang="de-CH" sz="1000" dirty="0" err="1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C15B797-2FB0-3664-45EC-C588C7A50F53}"/>
              </a:ext>
            </a:extLst>
          </p:cNvPr>
          <p:cNvSpPr/>
          <p:nvPr/>
        </p:nvSpPr>
        <p:spPr>
          <a:xfrm>
            <a:off x="263522" y="4200907"/>
            <a:ext cx="5747733" cy="214248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Community Purpose</a:t>
            </a:r>
          </a:p>
          <a:p>
            <a:pPr algn="l"/>
            <a:r>
              <a:rPr lang="de-DE" sz="10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Warum gibt es die Gemeinschaft? Welchen Wert erzeugt sie?</a:t>
            </a:r>
            <a:endParaRPr lang="de-CH" sz="1000" dirty="0" err="1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51B775B-FB91-1966-5706-0E73D3BD2388}"/>
              </a:ext>
            </a:extLst>
          </p:cNvPr>
          <p:cNvSpPr/>
          <p:nvPr/>
        </p:nvSpPr>
        <p:spPr>
          <a:xfrm>
            <a:off x="6095998" y="4200907"/>
            <a:ext cx="5747733" cy="214248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en-US" sz="1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Community </a:t>
            </a:r>
            <a:r>
              <a:rPr lang="en-US" sz="1400" b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Ziele</a:t>
            </a:r>
            <a:endParaRPr lang="en-US" sz="14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CAD22B9C-07B3-B3D0-CC3B-856999974185}"/>
              </a:ext>
            </a:extLst>
          </p:cNvPr>
          <p:cNvSpPr/>
          <p:nvPr/>
        </p:nvSpPr>
        <p:spPr>
          <a:xfrm>
            <a:off x="6095999" y="2357758"/>
            <a:ext cx="5747733" cy="175089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en-US" sz="14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Community Leader / Core Member</a:t>
            </a:r>
          </a:p>
          <a:p>
            <a:pPr algn="l"/>
            <a:r>
              <a:rPr lang="de-DE" sz="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Wer sind die Personen, die die Community leiten und die Mitglieder motivieren und koordinieren? Was wird jeder von ihnen tun?</a:t>
            </a:r>
            <a:endParaRPr lang="de-DE" sz="1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000" i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CoP</a:t>
            </a:r>
            <a:r>
              <a:rPr lang="de-DE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BE Core Team: ca. 5 Personen, welche die Treffen organisieren und dokumentieren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000" i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CoP</a:t>
            </a:r>
            <a:r>
              <a:rPr lang="de-DE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BE Community Members: alle die an den Treffen teilnehmen und sich </a:t>
            </a:r>
            <a:r>
              <a:rPr lang="de-DE" sz="1000" i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aktiv einbringen</a:t>
            </a:r>
            <a:endParaRPr lang="de-CH" sz="1000" i="1" dirty="0" err="1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C8F3CBA-E741-F190-F790-A174F2E0FB18}"/>
              </a:ext>
            </a:extLst>
          </p:cNvPr>
          <p:cNvSpPr/>
          <p:nvPr/>
        </p:nvSpPr>
        <p:spPr>
          <a:xfrm>
            <a:off x="6095998" y="1147099"/>
            <a:ext cx="5747733" cy="112865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Community </a:t>
            </a:r>
            <a:r>
              <a:rPr lang="en-US" sz="1400" b="1" dirty="0" err="1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Rhythmus</a:t>
            </a:r>
            <a:r>
              <a:rPr lang="en-US" sz="1400" b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 algn="l"/>
            <a:r>
              <a:rPr lang="de-DE" sz="8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Wie oft, wann und wo werden wir uns treffen? Auf welche andere Weise werden Sie miteinander interagieren? Was werden Sie tun?</a:t>
            </a:r>
          </a:p>
          <a:p>
            <a:pPr algn="l"/>
            <a:r>
              <a:rPr lang="de-DE" sz="1000" i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Treffen finden alle 2 Monate statt: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000" i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Dauer 2h (ca. 1h ein im vorherigen Treffen definiertes Thema; danach Lean Coffee)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000" i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abwechslungsweise Dienstag oder Mittwoch, 15-17 Uhr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000" i="1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abwechslungsweise vor Ort oder online</a:t>
            </a:r>
          </a:p>
          <a:p>
            <a:pPr algn="l"/>
            <a:endParaRPr lang="de-CH" sz="1000" i="1" dirty="0" err="1">
              <a:solidFill>
                <a:schemeClr val="tx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F9485BE3-103F-DC10-B4E6-8347D4A35293}"/>
              </a:ext>
            </a:extLst>
          </p:cNvPr>
          <p:cNvSpPr/>
          <p:nvPr/>
        </p:nvSpPr>
        <p:spPr>
          <a:xfrm>
            <a:off x="263521" y="2796977"/>
            <a:ext cx="5747733" cy="12248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t"/>
          <a:lstStyle/>
          <a:p>
            <a:pPr marL="171450" indent="-171450" algn="l">
              <a:buFontTx/>
              <a:buChar char="-"/>
            </a:pP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haben eine agile Rolle und/oder setzen agile Methoden praktisch ein</a:t>
            </a:r>
          </a:p>
          <a:p>
            <a:pPr marL="171450" indent="-171450" algn="l">
              <a:buFontTx/>
              <a:buChar char="-"/>
            </a:pP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wollen/geben neue Impulse und sind bereit, einen Beitrag zu leisten</a:t>
            </a:r>
          </a:p>
          <a:p>
            <a:pPr marL="171450" indent="-171450" algn="l">
              <a:buFontTx/>
              <a:buChar char="-"/>
            </a:pP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sind allgemein und/oder an Weiterentwicklung interessiert </a:t>
            </a:r>
          </a:p>
          <a:p>
            <a:pPr marL="171450" indent="-171450" algn="l">
              <a:buFontTx/>
              <a:buChar char="-"/>
            </a:pP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sind in Produkt-Entwicklungs-Organisationen</a:t>
            </a:r>
          </a:p>
          <a:p>
            <a:pPr marL="171450" indent="-171450" algn="l">
              <a:buFontTx/>
              <a:buChar char="-"/>
            </a:pP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sind Auftraggebende oder Projektleitende</a:t>
            </a:r>
          </a:p>
          <a:p>
            <a:pPr marL="171450" indent="-171450">
              <a:buFontTx/>
              <a:buChar char="-"/>
            </a:pP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gehören zum Management</a:t>
            </a:r>
          </a:p>
          <a:p>
            <a:pPr marL="171450" indent="-171450" algn="l">
              <a:buFontTx/>
              <a:buChar char="-"/>
            </a:pP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treiben einen Change voran</a:t>
            </a:r>
          </a:p>
          <a:p>
            <a:pPr marL="171450" indent="-171450" algn="l">
              <a:buFontTx/>
              <a:buChar char="-"/>
            </a:pPr>
            <a:r>
              <a:rPr lang="de-DE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sind in einer Personal-, Organisations- oder Führungs-Entwicklungs-Rolle</a:t>
            </a:r>
          </a:p>
          <a:p>
            <a:pPr marL="171450" indent="-171450" algn="l">
              <a:buFontTx/>
              <a:buChar char="-"/>
            </a:pPr>
            <a:r>
              <a:rPr lang="de-DE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sind Lernende</a:t>
            </a:r>
            <a:endParaRPr lang="de-CH" sz="1000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>
              <a:buFontTx/>
              <a:buChar char="-"/>
            </a:pPr>
            <a:r>
              <a:rPr lang="de-DE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Sind Wissensträger, Ansprechpersonen oder </a:t>
            </a: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haben eine Schnittstellenfunktion</a:t>
            </a:r>
          </a:p>
          <a:p>
            <a:pPr marL="171450" indent="-171450" algn="l">
              <a:buFontTx/>
              <a:buChar char="-"/>
            </a:pPr>
            <a:r>
              <a:rPr lang="de-DE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der Organisation</a:t>
            </a:r>
            <a:endParaRPr lang="de-CH" sz="1000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37333A1-3DA7-20F9-6ABE-D99CA3FCD558}"/>
              </a:ext>
            </a:extLst>
          </p:cNvPr>
          <p:cNvSpPr/>
          <p:nvPr/>
        </p:nvSpPr>
        <p:spPr>
          <a:xfrm>
            <a:off x="263521" y="4686414"/>
            <a:ext cx="5747733" cy="1656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t"/>
          <a:lstStyle/>
          <a:p>
            <a:pPr marL="171450" indent="-171450" algn="l">
              <a:buFontTx/>
              <a:buChar char="-"/>
            </a:pPr>
            <a:r>
              <a:rPr lang="de-CH" sz="105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gemeinsames Lernen</a:t>
            </a:r>
          </a:p>
          <a:p>
            <a:pPr marL="171450" indent="-171450" algn="l">
              <a:buFontTx/>
              <a:buChar char="-"/>
            </a:pPr>
            <a:r>
              <a:rPr lang="de-CH" sz="105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Besprechen von Problemen</a:t>
            </a:r>
          </a:p>
          <a:p>
            <a:pPr marL="171450" indent="-171450" algn="l">
              <a:buFontTx/>
              <a:buChar char="-"/>
            </a:pPr>
            <a:r>
              <a:rPr lang="de-CH" sz="105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Austausch von Erfahrungen</a:t>
            </a:r>
          </a:p>
          <a:p>
            <a:pPr marL="171450" indent="-171450" algn="l">
              <a:buFontTx/>
              <a:buChar char="-"/>
            </a:pPr>
            <a:r>
              <a:rPr lang="de-CH" sz="105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Networking</a:t>
            </a:r>
          </a:p>
          <a:p>
            <a:pPr marL="171450" indent="-171450" algn="l">
              <a:buFontTx/>
              <a:buChar char="-"/>
            </a:pPr>
            <a:r>
              <a:rPr lang="de-CH" sz="105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gegenseitig Stärken und Verstärken</a:t>
            </a:r>
          </a:p>
          <a:p>
            <a:pPr marL="171450" indent="-171450" algn="l">
              <a:buFontTx/>
              <a:buChar char="-"/>
            </a:pPr>
            <a:r>
              <a:rPr lang="de-CH" sz="105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aktiver Austausch</a:t>
            </a:r>
          </a:p>
          <a:p>
            <a:pPr marL="171450" indent="-171450" algn="l">
              <a:buFontTx/>
              <a:buChar char="-"/>
            </a:pPr>
            <a:r>
              <a:rPr lang="de-CH" sz="105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festhalten und klären von Grundlagen</a:t>
            </a:r>
          </a:p>
          <a:p>
            <a:pPr marL="171450" indent="-171450" algn="l">
              <a:buFontTx/>
              <a:buChar char="-"/>
            </a:pPr>
            <a:r>
              <a:rPr lang="de-CH" sz="105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Best Practices teilen</a:t>
            </a:r>
          </a:p>
          <a:p>
            <a:pPr marL="171450" indent="-171450" algn="l">
              <a:buFontTx/>
              <a:buChar char="-"/>
            </a:pPr>
            <a:r>
              <a:rPr lang="de-DE" sz="105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Nutzen für die tägliche Arbeit</a:t>
            </a:r>
          </a:p>
          <a:p>
            <a:pPr marL="171450" indent="-171450" algn="l">
              <a:buFontTx/>
              <a:buChar char="-"/>
            </a:pPr>
            <a:r>
              <a:rPr lang="de-DE" sz="105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Erfahrungen von anderen in eigene Organisation einbringen</a:t>
            </a:r>
          </a:p>
          <a:p>
            <a:pPr marL="171450" indent="-171450" algn="l">
              <a:buFontTx/>
              <a:buChar char="-"/>
            </a:pPr>
            <a:r>
              <a:rPr lang="de-DE" sz="105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Effizienzsteigerung</a:t>
            </a:r>
          </a:p>
          <a:p>
            <a:pPr marL="171450" indent="-171450" algn="l">
              <a:buFontTx/>
              <a:buChar char="-"/>
            </a:pPr>
            <a:r>
              <a:rPr lang="de-DE" sz="105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Sinnhaftigkeits-Klärung: was bedeutet "New Work" für die Members?</a:t>
            </a:r>
          </a:p>
          <a:p>
            <a:pPr marL="171450" indent="-171450" algn="l">
              <a:buFontTx/>
              <a:buChar char="-"/>
            </a:pPr>
            <a:r>
              <a:rPr lang="de-DE" sz="105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gegenseitiges Stärken und Inspirieren </a:t>
            </a:r>
          </a:p>
          <a:p>
            <a:pPr marL="171450" indent="-171450" algn="l">
              <a:buFontTx/>
              <a:buChar char="-"/>
            </a:pPr>
            <a:endParaRPr lang="de-DE" sz="1050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l">
              <a:buFontTx/>
              <a:buChar char="-"/>
            </a:pPr>
            <a:endParaRPr lang="de-CH" sz="1050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l">
              <a:buFontTx/>
              <a:buChar char="-"/>
            </a:pPr>
            <a:endParaRPr lang="de-CH" sz="1050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075242F-7475-309A-C1FD-94D1F6A6F1FD}"/>
              </a:ext>
            </a:extLst>
          </p:cNvPr>
          <p:cNvSpPr/>
          <p:nvPr/>
        </p:nvSpPr>
        <p:spPr>
          <a:xfrm>
            <a:off x="6095997" y="4449941"/>
            <a:ext cx="5747733" cy="18934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t"/>
          <a:lstStyle/>
          <a:p>
            <a:pPr marL="171450" indent="-171450" algn="l">
              <a:buFontTx/>
              <a:buChar char="-"/>
            </a:pP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Inhalte:</a:t>
            </a:r>
          </a:p>
          <a:p>
            <a:pPr marL="628650" lvl="1" indent="-171450">
              <a:buFontTx/>
              <a:buChar char="-"/>
            </a:pPr>
            <a:r>
              <a:rPr lang="de-DE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Praxisbeispiele - Umsetzungsfähigkeit sicherstellen/befähigen/ermöglichen</a:t>
            </a:r>
          </a:p>
          <a:p>
            <a:pPr marL="628650" lvl="1" indent="-171450">
              <a:buFontTx/>
              <a:buChar char="-"/>
            </a:pPr>
            <a:r>
              <a:rPr lang="de-DE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interdisziplinäre und organisationsübergreifende Zusammenarbeit fordern und fördern</a:t>
            </a:r>
          </a:p>
          <a:p>
            <a:pPr marL="628650" lvl="1" indent="-171450">
              <a:buFontTx/>
              <a:buChar char="-"/>
            </a:pP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Mehrwert bieten und erhalten - Members unterstützen sich bei täglicher Arbeit (z.B. Besuch, Coaching, </a:t>
            </a:r>
            <a:r>
              <a:rPr lang="de-CH" sz="1000" i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Challenging</a:t>
            </a: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Feedback, …)</a:t>
            </a:r>
          </a:p>
          <a:p>
            <a:pPr marL="171450" indent="-171450" algn="l">
              <a:buFontTx/>
              <a:buChar char="-"/>
            </a:pP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Vielseitigkeit</a:t>
            </a:r>
          </a:p>
          <a:p>
            <a:pPr marL="628650" lvl="1" indent="-171450">
              <a:buFontTx/>
              <a:buChar char="-"/>
            </a:pP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Bei jedem Treffen liefert jemand anders einen Input</a:t>
            </a:r>
          </a:p>
          <a:p>
            <a:pPr marL="628650" lvl="1" indent="-171450">
              <a:buFontTx/>
              <a:buChar char="-"/>
            </a:pP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Themenvielfalt (z.B. M365, Arbeiten in Grossraumbüros, Kollegiale Fallberatung, …)</a:t>
            </a:r>
          </a:p>
          <a:p>
            <a:pPr marL="171450" indent="-171450">
              <a:buFontTx/>
              <a:buChar char="-"/>
            </a:pP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genügend Teilnehmende anziehen</a:t>
            </a:r>
          </a:p>
          <a:p>
            <a:pPr marL="628650" lvl="1" indent="-171450">
              <a:buFontTx/>
              <a:buChar char="-"/>
            </a:pP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regelmässig min. 8 Teilnehmende) und immer mal wieder ein paar neue Leute</a:t>
            </a:r>
          </a:p>
          <a:p>
            <a:pPr marL="628650" lvl="1" indent="-171450">
              <a:buFontTx/>
              <a:buChar char="-"/>
            </a:pPr>
            <a:r>
              <a:rPr lang="de-DE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jemanden aus eigener Organisation mitnehmen, damit wir </a:t>
            </a:r>
            <a:r>
              <a:rPr lang="de-DE" sz="1000" i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regelmässig</a:t>
            </a:r>
            <a:r>
              <a:rPr lang="de-DE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hingehen</a:t>
            </a:r>
          </a:p>
          <a:p>
            <a:pPr marL="628650" lvl="1" indent="-171450">
              <a:buFontTx/>
              <a:buChar char="-"/>
            </a:pP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muss funktionieren (Kantonsmitarbeitende müssen wissen, dass es die </a:t>
            </a:r>
            <a:r>
              <a:rPr lang="de-CH" sz="1000" i="1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CoP</a:t>
            </a:r>
            <a:r>
              <a:rPr lang="de-CH" sz="1000" i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gibt und was sie bringt)</a:t>
            </a:r>
          </a:p>
          <a:p>
            <a:pPr marL="171450" indent="-171450" algn="l">
              <a:buFontTx/>
              <a:buChar char="-"/>
            </a:pPr>
            <a:endParaRPr lang="de-CH" sz="1000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l">
              <a:buFontTx/>
              <a:buChar char="-"/>
            </a:pPr>
            <a:endParaRPr lang="de-CH" sz="1000" i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F5721E3-E30E-74E0-9D6F-D504C273B0ED}"/>
              </a:ext>
            </a:extLst>
          </p:cNvPr>
          <p:cNvSpPr/>
          <p:nvPr/>
        </p:nvSpPr>
        <p:spPr>
          <a:xfrm>
            <a:off x="2669891" y="2378775"/>
            <a:ext cx="3238985" cy="2459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de-DE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Wer sollte der Gemeinschaft beitreten? Was sind unsere berufliche(n) Rolle(n), Anliegen, Leidenschaften oder Interessen?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58A5465B-FB4B-0F06-ADCB-C370DD8361CD}"/>
              </a:ext>
            </a:extLst>
          </p:cNvPr>
          <p:cNvSpPr/>
          <p:nvPr/>
        </p:nvSpPr>
        <p:spPr>
          <a:xfrm>
            <a:off x="7702952" y="4195116"/>
            <a:ext cx="4068501" cy="24186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de-DE" sz="8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Wie sieht Erfolg für die Community aus, worauf wollen wir in einem Jahr zurück-blicken und uns freuen, was werden wir zuerst tun, um dieses Ziel zu erreichen?</a:t>
            </a:r>
            <a:endParaRPr lang="de-CH" sz="800" dirty="0" err="1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307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avega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95C11F"/>
      </a:accent2>
      <a:accent3>
        <a:srgbClr val="A5A5A5"/>
      </a:accent3>
      <a:accent4>
        <a:srgbClr val="F94F71"/>
      </a:accent4>
      <a:accent5>
        <a:srgbClr val="464F71"/>
      </a:accent5>
      <a:accent6>
        <a:srgbClr val="EDAC46"/>
      </a:accent6>
      <a:hlink>
        <a:srgbClr val="0563C1"/>
      </a:hlink>
      <a:folHlink>
        <a:srgbClr val="FA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450</Words>
  <Application>Microsoft Office PowerPoint</Application>
  <PresentationFormat>Breitbild</PresentationFormat>
  <Paragraphs>60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Open Sans</vt:lpstr>
      <vt:lpstr>Oswald</vt:lpstr>
      <vt:lpstr>Oswald Medium</vt:lpstr>
      <vt:lpstr>Wingdings</vt:lpstr>
      <vt:lpstr>Office</vt:lpstr>
      <vt:lpstr>CoP BE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Gabriela Gomez de la Torre</dc:creator>
  <cp:lastModifiedBy>André Boschung</cp:lastModifiedBy>
  <cp:revision>160</cp:revision>
  <cp:lastPrinted>2023-11-09T07:12:44Z</cp:lastPrinted>
  <dcterms:created xsi:type="dcterms:W3CDTF">2022-12-05T17:19:09Z</dcterms:created>
  <dcterms:modified xsi:type="dcterms:W3CDTF">2025-04-03T14:25:57Z</dcterms:modified>
</cp:coreProperties>
</file>