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0.xml" ContentType="application/vnd.openxmlformats-officedocument.presentationml.tags+xml"/>
  <Override PartName="/ppt/notesSlides/notesSlide1.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90" r:id="rId3"/>
  </p:sldMasterIdLst>
  <p:notesMasterIdLst>
    <p:notesMasterId r:id="rId42"/>
  </p:notesMasterIdLst>
  <p:handoutMasterIdLst>
    <p:handoutMasterId r:id="rId43"/>
  </p:handoutMasterIdLst>
  <p:sldIdLst>
    <p:sldId id="257" r:id="rId4"/>
    <p:sldId id="559" r:id="rId5"/>
    <p:sldId id="545" r:id="rId6"/>
    <p:sldId id="547" r:id="rId7"/>
    <p:sldId id="540" r:id="rId8"/>
    <p:sldId id="553" r:id="rId9"/>
    <p:sldId id="564" r:id="rId10"/>
    <p:sldId id="558" r:id="rId11"/>
    <p:sldId id="555" r:id="rId12"/>
    <p:sldId id="577" r:id="rId13"/>
    <p:sldId id="560" r:id="rId14"/>
    <p:sldId id="570" r:id="rId15"/>
    <p:sldId id="567" r:id="rId16"/>
    <p:sldId id="549" r:id="rId17"/>
    <p:sldId id="548" r:id="rId18"/>
    <p:sldId id="572" r:id="rId19"/>
    <p:sldId id="573" r:id="rId20"/>
    <p:sldId id="550" r:id="rId21"/>
    <p:sldId id="552" r:id="rId22"/>
    <p:sldId id="574" r:id="rId23"/>
    <p:sldId id="569" r:id="rId24"/>
    <p:sldId id="541" r:id="rId25"/>
    <p:sldId id="575" r:id="rId26"/>
    <p:sldId id="551" r:id="rId27"/>
    <p:sldId id="578" r:id="rId28"/>
    <p:sldId id="579" r:id="rId29"/>
    <p:sldId id="582" r:id="rId30"/>
    <p:sldId id="580" r:id="rId31"/>
    <p:sldId id="583" r:id="rId32"/>
    <p:sldId id="542" r:id="rId33"/>
    <p:sldId id="556" r:id="rId34"/>
    <p:sldId id="538" r:id="rId35"/>
    <p:sldId id="546" r:id="rId36"/>
    <p:sldId id="581" r:id="rId37"/>
    <p:sldId id="557" r:id="rId38"/>
    <p:sldId id="571" r:id="rId39"/>
    <p:sldId id="576" r:id="rId40"/>
    <p:sldId id="543" r:id="rId41"/>
  </p:sldIdLst>
  <p:sldSz cx="9144000" cy="6858000" type="screen4x3"/>
  <p:notesSz cx="6797675" cy="9926638"/>
  <p:custDataLst>
    <p:tags r:id="rId44"/>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chner Markus  DVIGES" initials="RMD" lastIdx="1" clrIdx="1">
    <p:extLst>
      <p:ext uri="{19B8F6BF-5375-455C-9EA6-DF929625EA0E}">
        <p15:presenceInfo xmlns:p15="http://schemas.microsoft.com/office/powerpoint/2012/main" userId="S-1-5-21-1950947125-646131429-2099212325-15183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369" autoAdjust="0"/>
    <p:restoredTop sz="89659" autoAdjust="0"/>
  </p:normalViewPr>
  <p:slideViewPr>
    <p:cSldViewPr>
      <p:cViewPr varScale="1">
        <p:scale>
          <a:sx n="92" d="100"/>
          <a:sy n="92" d="100"/>
        </p:scale>
        <p:origin x="1746" y="5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81" d="100"/>
          <a:sy n="81" d="100"/>
        </p:scale>
        <p:origin x="3996" y="90"/>
      </p:cViewPr>
      <p:guideLst>
        <p:guide orient="horz" pos="3128"/>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47"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handoutMaster" Target="handoutMasters/handoutMaster1.xml"/><Relationship Id="rId48" Type="http://schemas.openxmlformats.org/officeDocument/2006/relationships/theme" Target="theme/theme1.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0" y="3"/>
            <a:ext cx="2945659" cy="496331"/>
          </a:xfrm>
          <a:prstGeom prst="rect">
            <a:avLst/>
          </a:prstGeom>
        </p:spPr>
        <p:txBody>
          <a:bodyPr vert="horz" lIns="91429" tIns="45714" rIns="91429" bIns="45714" rtlCol="0"/>
          <a:lstStyle>
            <a:lvl1pPr algn="l">
              <a:defRPr sz="1200"/>
            </a:lvl1pPr>
          </a:lstStyle>
          <a:p>
            <a:endParaRPr lang="de-CH" dirty="0"/>
          </a:p>
        </p:txBody>
      </p:sp>
      <p:sp>
        <p:nvSpPr>
          <p:cNvPr id="3" name="Datumsplatzhalter 2"/>
          <p:cNvSpPr>
            <a:spLocks noGrp="1"/>
          </p:cNvSpPr>
          <p:nvPr>
            <p:ph type="dt" sz="quarter" idx="1"/>
          </p:nvPr>
        </p:nvSpPr>
        <p:spPr>
          <a:xfrm>
            <a:off x="3850452" y="3"/>
            <a:ext cx="2945659" cy="496331"/>
          </a:xfrm>
          <a:prstGeom prst="rect">
            <a:avLst/>
          </a:prstGeom>
        </p:spPr>
        <p:txBody>
          <a:bodyPr vert="horz" lIns="91429" tIns="45714" rIns="91429" bIns="45714" rtlCol="0"/>
          <a:lstStyle>
            <a:lvl1pPr algn="r">
              <a:defRPr sz="1200"/>
            </a:lvl1pPr>
          </a:lstStyle>
          <a:p>
            <a:fld id="{09C52A6B-97DE-4AB5-B152-E15D30E10B66}" type="datetimeFigureOut">
              <a:rPr lang="de-CH" smtClean="0"/>
              <a:t>06.01.2025</a:t>
            </a:fld>
            <a:endParaRPr lang="de-CH" dirty="0"/>
          </a:p>
        </p:txBody>
      </p:sp>
      <p:sp>
        <p:nvSpPr>
          <p:cNvPr id="4" name="Fußzeilenplatzhalter 3"/>
          <p:cNvSpPr>
            <a:spLocks noGrp="1"/>
          </p:cNvSpPr>
          <p:nvPr>
            <p:ph type="ftr" sz="quarter" idx="2"/>
          </p:nvPr>
        </p:nvSpPr>
        <p:spPr>
          <a:xfrm>
            <a:off x="10" y="9428588"/>
            <a:ext cx="2945659" cy="496331"/>
          </a:xfrm>
          <a:prstGeom prst="rect">
            <a:avLst/>
          </a:prstGeom>
        </p:spPr>
        <p:txBody>
          <a:bodyPr vert="horz" lIns="91429" tIns="45714" rIns="91429" bIns="45714" rtlCol="0" anchor="b"/>
          <a:lstStyle>
            <a:lvl1pPr algn="l">
              <a:defRPr sz="1200"/>
            </a:lvl1pPr>
          </a:lstStyle>
          <a:p>
            <a:endParaRPr lang="de-CH" dirty="0"/>
          </a:p>
        </p:txBody>
      </p:sp>
      <p:sp>
        <p:nvSpPr>
          <p:cNvPr id="5" name="Foliennummernplatzhalter 4"/>
          <p:cNvSpPr>
            <a:spLocks noGrp="1"/>
          </p:cNvSpPr>
          <p:nvPr>
            <p:ph type="sldNum" sz="quarter" idx="3"/>
          </p:nvPr>
        </p:nvSpPr>
        <p:spPr>
          <a:xfrm>
            <a:off x="3850452" y="9428588"/>
            <a:ext cx="2945659" cy="496331"/>
          </a:xfrm>
          <a:prstGeom prst="rect">
            <a:avLst/>
          </a:prstGeom>
        </p:spPr>
        <p:txBody>
          <a:bodyPr vert="horz" lIns="91429" tIns="45714" rIns="91429" bIns="45714" rtlCol="0" anchor="b"/>
          <a:lstStyle>
            <a:lvl1pPr algn="r">
              <a:defRPr sz="1200"/>
            </a:lvl1pPr>
          </a:lstStyle>
          <a:p>
            <a:fld id="{79970E9D-4B20-4B99-9442-C66C7F438532}" type="slidenum">
              <a:rPr lang="de-CH" smtClean="0"/>
              <a:t>‹Nr.›</a:t>
            </a:fld>
            <a:endParaRPr lang="de-CH" dirty="0"/>
          </a:p>
        </p:txBody>
      </p:sp>
    </p:spTree>
    <p:extLst>
      <p:ext uri="{BB962C8B-B14F-4D97-AF65-F5344CB8AC3E}">
        <p14:creationId xmlns:p14="http://schemas.microsoft.com/office/powerpoint/2010/main" val="23650635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0" y="3"/>
            <a:ext cx="2945659" cy="496331"/>
          </a:xfrm>
          <a:prstGeom prst="rect">
            <a:avLst/>
          </a:prstGeom>
        </p:spPr>
        <p:txBody>
          <a:bodyPr vert="horz" lIns="91429" tIns="45714" rIns="91429" bIns="45714" rtlCol="0"/>
          <a:lstStyle>
            <a:lvl1pPr algn="l">
              <a:defRPr sz="1200"/>
            </a:lvl1pPr>
          </a:lstStyle>
          <a:p>
            <a:endParaRPr lang="de-CH" dirty="0"/>
          </a:p>
        </p:txBody>
      </p:sp>
      <p:sp>
        <p:nvSpPr>
          <p:cNvPr id="3" name="Datumsplatzhalter 2"/>
          <p:cNvSpPr>
            <a:spLocks noGrp="1"/>
          </p:cNvSpPr>
          <p:nvPr>
            <p:ph type="dt" idx="1"/>
          </p:nvPr>
        </p:nvSpPr>
        <p:spPr>
          <a:xfrm>
            <a:off x="3850452" y="3"/>
            <a:ext cx="2945659" cy="496331"/>
          </a:xfrm>
          <a:prstGeom prst="rect">
            <a:avLst/>
          </a:prstGeom>
        </p:spPr>
        <p:txBody>
          <a:bodyPr vert="horz" lIns="91429" tIns="45714" rIns="91429" bIns="45714" rtlCol="0"/>
          <a:lstStyle>
            <a:lvl1pPr algn="r">
              <a:defRPr sz="1200"/>
            </a:lvl1pPr>
          </a:lstStyle>
          <a:p>
            <a:fld id="{F0EFD0CF-9DF6-446D-9A1E-58D1504C11D2}" type="datetimeFigureOut">
              <a:rPr lang="de-CH" smtClean="0"/>
              <a:t>06.01.2025</a:t>
            </a:fld>
            <a:endParaRPr lang="de-CH" dirty="0"/>
          </a:p>
        </p:txBody>
      </p:sp>
      <p:sp>
        <p:nvSpPr>
          <p:cNvPr id="4" name="Folienbildplatzhalter 3"/>
          <p:cNvSpPr>
            <a:spLocks noGrp="1" noRot="1" noChangeAspect="1"/>
          </p:cNvSpPr>
          <p:nvPr>
            <p:ph type="sldImg" idx="2"/>
          </p:nvPr>
        </p:nvSpPr>
        <p:spPr>
          <a:xfrm>
            <a:off x="915988" y="742950"/>
            <a:ext cx="4965700" cy="3724275"/>
          </a:xfrm>
          <a:prstGeom prst="rect">
            <a:avLst/>
          </a:prstGeom>
          <a:noFill/>
          <a:ln w="12700">
            <a:solidFill>
              <a:prstClr val="black"/>
            </a:solidFill>
          </a:ln>
        </p:spPr>
        <p:txBody>
          <a:bodyPr vert="horz" lIns="91429" tIns="45714" rIns="91429" bIns="45714" rtlCol="0" anchor="ctr"/>
          <a:lstStyle/>
          <a:p>
            <a:endParaRPr lang="de-CH"/>
          </a:p>
        </p:txBody>
      </p:sp>
      <p:sp>
        <p:nvSpPr>
          <p:cNvPr id="5" name="Notizenplatzhalter 4"/>
          <p:cNvSpPr>
            <a:spLocks noGrp="1"/>
          </p:cNvSpPr>
          <p:nvPr>
            <p:ph type="body" sz="quarter" idx="3"/>
          </p:nvPr>
        </p:nvSpPr>
        <p:spPr>
          <a:xfrm>
            <a:off x="679768" y="4715157"/>
            <a:ext cx="5438140" cy="4466987"/>
          </a:xfrm>
          <a:prstGeom prst="rect">
            <a:avLst/>
          </a:prstGeom>
        </p:spPr>
        <p:txBody>
          <a:bodyPr vert="horz" lIns="91429" tIns="45714" rIns="91429" bIns="45714" rtlCol="0"/>
          <a:lstStyle/>
          <a:p>
            <a:pPr lvl="0"/>
            <a:r>
              <a:rPr lang="de-CH" dirty="0"/>
              <a:t>Textmasterformat bearbeiten</a:t>
            </a:r>
          </a:p>
          <a:p>
            <a:pPr lvl="1"/>
            <a:r>
              <a:rPr lang="de-CH" dirty="0"/>
              <a:t>Zweite Ebene</a:t>
            </a:r>
          </a:p>
          <a:p>
            <a:pPr lvl="2"/>
            <a:r>
              <a:rPr lang="de-CH" dirty="0"/>
              <a:t>Dritte Ebene</a:t>
            </a:r>
          </a:p>
          <a:p>
            <a:pPr lvl="3"/>
            <a:r>
              <a:rPr lang="de-CH" dirty="0"/>
              <a:t>Vierte Ebene</a:t>
            </a:r>
          </a:p>
          <a:p>
            <a:pPr lvl="4"/>
            <a:r>
              <a:rPr lang="de-CH" dirty="0"/>
              <a:t>Fünfte Ebene</a:t>
            </a:r>
          </a:p>
        </p:txBody>
      </p:sp>
      <p:sp>
        <p:nvSpPr>
          <p:cNvPr id="6" name="Fußzeilenplatzhalter 5"/>
          <p:cNvSpPr>
            <a:spLocks noGrp="1"/>
          </p:cNvSpPr>
          <p:nvPr>
            <p:ph type="ftr" sz="quarter" idx="4"/>
          </p:nvPr>
        </p:nvSpPr>
        <p:spPr>
          <a:xfrm>
            <a:off x="10" y="9428588"/>
            <a:ext cx="2945659" cy="496331"/>
          </a:xfrm>
          <a:prstGeom prst="rect">
            <a:avLst/>
          </a:prstGeom>
        </p:spPr>
        <p:txBody>
          <a:bodyPr vert="horz" lIns="91429" tIns="45714" rIns="91429" bIns="45714" rtlCol="0" anchor="b"/>
          <a:lstStyle>
            <a:lvl1pPr algn="l">
              <a:defRPr sz="1200"/>
            </a:lvl1pPr>
          </a:lstStyle>
          <a:p>
            <a:endParaRPr lang="de-CH" dirty="0"/>
          </a:p>
        </p:txBody>
      </p:sp>
      <p:sp>
        <p:nvSpPr>
          <p:cNvPr id="7" name="Foliennummernplatzhalter 6"/>
          <p:cNvSpPr>
            <a:spLocks noGrp="1"/>
          </p:cNvSpPr>
          <p:nvPr>
            <p:ph type="sldNum" sz="quarter" idx="5"/>
          </p:nvPr>
        </p:nvSpPr>
        <p:spPr>
          <a:xfrm>
            <a:off x="3850452" y="9428588"/>
            <a:ext cx="2945659" cy="496331"/>
          </a:xfrm>
          <a:prstGeom prst="rect">
            <a:avLst/>
          </a:prstGeom>
        </p:spPr>
        <p:txBody>
          <a:bodyPr vert="horz" lIns="91429" tIns="45714" rIns="91429" bIns="45714" rtlCol="0" anchor="b"/>
          <a:lstStyle>
            <a:lvl1pPr algn="r">
              <a:defRPr sz="1200"/>
            </a:lvl1pPr>
          </a:lstStyle>
          <a:p>
            <a:fld id="{506F4662-01A2-4ED0-AA5C-A0AAB9D1C7E5}" type="slidenum">
              <a:rPr lang="de-CH" smtClean="0"/>
              <a:t>‹Nr.›</a:t>
            </a:fld>
            <a:endParaRPr lang="de-CH" dirty="0"/>
          </a:p>
        </p:txBody>
      </p:sp>
    </p:spTree>
    <p:extLst>
      <p:ext uri="{BB962C8B-B14F-4D97-AF65-F5344CB8AC3E}">
        <p14:creationId xmlns:p14="http://schemas.microsoft.com/office/powerpoint/2010/main" val="157839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b="1" dirty="0"/>
          </a:p>
        </p:txBody>
      </p:sp>
      <p:sp>
        <p:nvSpPr>
          <p:cNvPr id="4" name="Foliennummernplatzhalter 3"/>
          <p:cNvSpPr>
            <a:spLocks noGrp="1"/>
          </p:cNvSpPr>
          <p:nvPr>
            <p:ph type="sldNum" sz="quarter" idx="10"/>
          </p:nvPr>
        </p:nvSpPr>
        <p:spPr/>
        <p:txBody>
          <a:bodyPr/>
          <a:lstStyle/>
          <a:p>
            <a:fld id="{506F4662-01A2-4ED0-AA5C-A0AAB9D1C7E5}" type="slidenum">
              <a:rPr lang="de-CH" smtClean="0"/>
              <a:t>1</a:t>
            </a:fld>
            <a:endParaRPr lang="de-CH" dirty="0"/>
          </a:p>
        </p:txBody>
      </p:sp>
    </p:spTree>
    <p:extLst>
      <p:ext uri="{BB962C8B-B14F-4D97-AF65-F5344CB8AC3E}">
        <p14:creationId xmlns:p14="http://schemas.microsoft.com/office/powerpoint/2010/main" val="113927162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tags" Target="../tags/tag8.xml"/><Relationship Id="rId7" Type="http://schemas.microsoft.com/office/2007/relationships/hdphoto" Target="../media/hdphoto1.wdp"/><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3.png"/><Relationship Id="rId5" Type="http://schemas.openxmlformats.org/officeDocument/2006/relationships/image" Target="../media/image2.wmf"/><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tags" Target="../tags/tag31.xml"/></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tags" Target="../tags/tag34.xml"/><Relationship Id="rId7" Type="http://schemas.openxmlformats.org/officeDocument/2006/relationships/image" Target="../media/image6.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slideMaster" Target="../slideMasters/slideMaster1.xml"/><Relationship Id="rId5" Type="http://schemas.openxmlformats.org/officeDocument/2006/relationships/tags" Target="../tags/tag36.xml"/><Relationship Id="rId4" Type="http://schemas.openxmlformats.org/officeDocument/2006/relationships/tags" Target="../tags/tag35.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image" Target="../media/image6.png"/><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image" Target="../media/image4.jpeg"/><Relationship Id="rId4"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xml"/><Relationship Id="rId1" Type="http://schemas.openxmlformats.org/officeDocument/2006/relationships/tags" Target="../tags/tag12.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5.xml"/><Relationship Id="rId1" Type="http://schemas.openxmlformats.org/officeDocument/2006/relationships/tags" Target="../tags/tag14.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slideMaster" Target="../slideMasters/slideMaster1.xml"/><Relationship Id="rId4" Type="http://schemas.openxmlformats.org/officeDocument/2006/relationships/tags" Target="../tags/tag19.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7.xml"/><Relationship Id="rId1" Type="http://schemas.openxmlformats.org/officeDocument/2006/relationships/tags" Target="../tags/tag26.xml"/><Relationship Id="rId4" Type="http://schemas.openxmlformats.org/officeDocument/2006/relationships/image" Target="../media/image2.wmf"/></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image" Target="../media/image5.wmf"/><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9144000" cy="1881949"/>
          </a:xfrm>
          <a:prstGeom prst="rect">
            <a:avLst/>
          </a:prstGeom>
        </p:spPr>
      </p:pic>
      <p:sp>
        <p:nvSpPr>
          <p:cNvPr id="3" name="Textfeld 2"/>
          <p:cNvSpPr txBox="1"/>
          <p:nvPr userDrawn="1">
            <p:custDataLst>
              <p:tags r:id="rId1"/>
            </p:custDataLst>
          </p:nvPr>
        </p:nvSpPr>
        <p:spPr>
          <a:xfrm>
            <a:off x="239618" y="3221060"/>
            <a:ext cx="8880764" cy="1049005"/>
          </a:xfrm>
          <a:prstGeom prst="rect">
            <a:avLst/>
          </a:prstGeom>
          <a:noFill/>
        </p:spPr>
        <p:txBody>
          <a:bodyPr wrap="square" lIns="0" tIns="0" rIns="0" bIns="0" rtlCol="0">
            <a:spAutoFit/>
          </a:bodyPr>
          <a:lstStyle/>
          <a:p>
            <a:pPr marL="0" indent="0" algn="ctr">
              <a:spcAft>
                <a:spcPts val="1700"/>
              </a:spcAft>
              <a:buNone/>
            </a:pPr>
            <a:r>
              <a:rPr lang="de-CH" sz="2700" b="1" dirty="0">
                <a:solidFill>
                  <a:schemeClr val="bg1"/>
                </a:solidFill>
              </a:rPr>
              <a:t>ERFA</a:t>
            </a:r>
            <a:endParaRPr lang="de-CH" sz="2700" b="1" baseline="0" dirty="0">
              <a:solidFill>
                <a:schemeClr val="bg1"/>
              </a:solidFill>
            </a:endParaRPr>
          </a:p>
          <a:p>
            <a:pPr marL="0" indent="0" algn="ctr">
              <a:spcAft>
                <a:spcPts val="1700"/>
              </a:spcAft>
              <a:buNone/>
            </a:pPr>
            <a:r>
              <a:rPr lang="de-CH" sz="2700" b="1" baseline="0" dirty="0">
                <a:solidFill>
                  <a:schemeClr val="bg1"/>
                </a:solidFill>
              </a:rPr>
              <a:t>SW-Anbieter der Gemeinden</a:t>
            </a:r>
            <a:endParaRPr lang="de-CH" sz="2700" b="1" dirty="0">
              <a:solidFill>
                <a:schemeClr val="bg1"/>
              </a:solidFill>
            </a:endParaRPr>
          </a:p>
        </p:txBody>
      </p:sp>
      <p:sp>
        <p:nvSpPr>
          <p:cNvPr id="8" name="Textfeld 7"/>
          <p:cNvSpPr txBox="1"/>
          <p:nvPr>
            <p:custDataLst>
              <p:tags r:id="rId2"/>
            </p:custDataLst>
          </p:nvPr>
        </p:nvSpPr>
        <p:spPr>
          <a:xfrm>
            <a:off x="900000" y="3992400"/>
            <a:ext cx="43282" cy="184666"/>
          </a:xfrm>
          <a:prstGeom prst="rect">
            <a:avLst/>
          </a:prstGeom>
          <a:noFill/>
        </p:spPr>
        <p:txBody>
          <a:bodyPr wrap="none" lIns="0" tIns="0" rIns="0" bIns="0" rtlCol="0">
            <a:spAutoFit/>
          </a:bodyPr>
          <a:lstStyle/>
          <a:p>
            <a:pPr>
              <a:spcAft>
                <a:spcPts val="1400"/>
              </a:spcAft>
            </a:pPr>
            <a:r>
              <a:rPr lang="de-CH" sz="1200" b="1">
                <a:solidFill>
                  <a:schemeClr val="tx1"/>
                </a:solidFill>
              </a:rPr>
              <a:t> </a:t>
            </a:r>
            <a:endParaRPr lang="de-CH" sz="1200" b="1" dirty="0">
              <a:solidFill>
                <a:schemeClr val="tx1"/>
              </a:solidFill>
            </a:endParaRPr>
          </a:p>
        </p:txBody>
      </p:sp>
      <p:sp>
        <p:nvSpPr>
          <p:cNvPr id="9" name="Textfeld 8"/>
          <p:cNvSpPr txBox="1"/>
          <p:nvPr>
            <p:custDataLst>
              <p:tags r:id="rId3"/>
            </p:custDataLst>
          </p:nvPr>
        </p:nvSpPr>
        <p:spPr>
          <a:xfrm>
            <a:off x="900000" y="1152000"/>
            <a:ext cx="7560000" cy="353943"/>
          </a:xfrm>
          <a:prstGeom prst="rect">
            <a:avLst/>
          </a:prstGeom>
          <a:noFill/>
        </p:spPr>
        <p:txBody>
          <a:bodyPr wrap="square" lIns="0" tIns="0" rIns="0" bIns="0" rtlCol="0">
            <a:spAutoFit/>
          </a:bodyPr>
          <a:lstStyle/>
          <a:p>
            <a:pPr lvl="0"/>
            <a:r>
              <a:rPr lang="de-CH" sz="1150" b="1" i="0" kern="0" cap="all" spc="50" baseline="0">
                <a:latin typeface="Arial" pitchFamily="34" charset="0"/>
                <a:cs typeface="Arial" pitchFamily="34" charset="0"/>
              </a:rPr>
              <a:t>Departement 
Volkswirtschaft und Inneres</a:t>
            </a:r>
            <a:endParaRPr lang="de-CH" sz="1150" b="1" i="0" kern="0" cap="all" spc="50" baseline="0" dirty="0">
              <a:latin typeface="Arial" pitchFamily="34" charset="0"/>
              <a:cs typeface="Arial" pitchFamily="34" charset="0"/>
            </a:endParaRPr>
          </a:p>
        </p:txBody>
      </p:sp>
      <p:pic>
        <p:nvPicPr>
          <p:cNvPr id="1026" name="Picture 2" descr="All About Availing Efficient IT Support Washington - bonanzagoldfields">
            <a:extLst>
              <a:ext uri="{FF2B5EF4-FFF2-40B4-BE49-F238E27FC236}">
                <a16:creationId xmlns:a16="http://schemas.microsoft.com/office/drawing/2014/main" id="{605FBAE7-39E2-4B1E-586E-10EC5139DA25}"/>
              </a:ext>
            </a:extLst>
          </p:cNvPr>
          <p:cNvPicPr>
            <a:picLocks noChangeAspect="1" noChangeArrowheads="1"/>
          </p:cNvPicPr>
          <p:nvPr userDrawn="1"/>
        </p:nvPicPr>
        <p:blipFill>
          <a:blip r:embed="rId6">
            <a:alphaModFix amt="50000"/>
            <a:extLst>
              <a:ext uri="{BEBA8EAE-BF5A-486C-A8C5-ECC9F3942E4B}">
                <a14:imgProps xmlns:a14="http://schemas.microsoft.com/office/drawing/2010/main">
                  <a14:imgLayer r:embed="rId7">
                    <a14:imgEffect>
                      <a14:colorTemperature colorTemp="6457"/>
                    </a14:imgEffect>
                    <a14:imgEffect>
                      <a14:saturation sat="75000"/>
                    </a14:imgEffect>
                  </a14:imgLayer>
                </a14:imgProps>
              </a:ext>
              <a:ext uri="{28A0092B-C50C-407E-A947-70E740481C1C}">
                <a14:useLocalDpi xmlns:a14="http://schemas.microsoft.com/office/drawing/2010/main" val="0"/>
              </a:ext>
            </a:extLst>
          </a:blip>
          <a:srcRect/>
          <a:stretch>
            <a:fillRect/>
          </a:stretch>
        </p:blipFill>
        <p:spPr bwMode="auto">
          <a:xfrm>
            <a:off x="0" y="1937125"/>
            <a:ext cx="9152863" cy="4479882"/>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a:extLst>
              <a:ext uri="{FF2B5EF4-FFF2-40B4-BE49-F238E27FC236}">
                <a16:creationId xmlns:a16="http://schemas.microsoft.com/office/drawing/2014/main" id="{D742717A-835D-302C-A4B0-7AA05EF19498}"/>
              </a:ext>
            </a:extLst>
          </p:cNvPr>
          <p:cNvSpPr txBox="1"/>
          <p:nvPr userDrawn="1"/>
        </p:nvSpPr>
        <p:spPr>
          <a:xfrm>
            <a:off x="1403636" y="2553351"/>
            <a:ext cx="6552728" cy="1077218"/>
          </a:xfrm>
          <a:prstGeom prst="rect">
            <a:avLst/>
          </a:prstGeom>
          <a:gradFill flip="none" rotWithShape="1">
            <a:gsLst>
              <a:gs pos="0">
                <a:schemeClr val="accent6">
                  <a:lumMod val="20000"/>
                  <a:lumOff val="80000"/>
                </a:schemeClr>
              </a:gs>
              <a:gs pos="11000">
                <a:schemeClr val="accent6">
                  <a:lumMod val="40000"/>
                  <a:lumOff val="60000"/>
                </a:schemeClr>
              </a:gs>
              <a:gs pos="18000">
                <a:schemeClr val="accent6">
                  <a:lumMod val="20000"/>
                  <a:lumOff val="80000"/>
                </a:schemeClr>
              </a:gs>
              <a:gs pos="6000">
                <a:schemeClr val="accent6">
                  <a:lumMod val="44000"/>
                  <a:lumOff val="56000"/>
                </a:schemeClr>
              </a:gs>
              <a:gs pos="100000">
                <a:schemeClr val="accent6">
                  <a:lumMod val="60000"/>
                  <a:lumOff val="40000"/>
                  <a:alpha val="0"/>
                </a:schemeClr>
              </a:gs>
            </a:gsLst>
            <a:lin ang="2700000" scaled="1"/>
            <a:tileRect/>
          </a:gradFill>
          <a:effectLst>
            <a:softEdge rad="127000"/>
          </a:effectLst>
        </p:spPr>
        <p:txBody>
          <a:bodyPr wrap="square" rtlCol="0">
            <a:spAutoFit/>
          </a:bodyPr>
          <a:lstStyle/>
          <a:p>
            <a:pPr algn="ctr"/>
            <a:r>
              <a:rPr lang="de-CH" sz="3200" b="1" dirty="0">
                <a:solidFill>
                  <a:schemeClr val="accent2">
                    <a:lumMod val="50000"/>
                  </a:schemeClr>
                </a:solidFill>
              </a:rPr>
              <a:t>ERFA Gemeinde SW-Lieferanten</a:t>
            </a:r>
          </a:p>
          <a:p>
            <a:pPr algn="ctr"/>
            <a:r>
              <a:rPr lang="de-CH" sz="3200" b="1" dirty="0">
                <a:solidFill>
                  <a:schemeClr val="accent2">
                    <a:lumMod val="50000"/>
                  </a:schemeClr>
                </a:solidFill>
              </a:rPr>
              <a:t>05. September 2024, 09:00-12:00</a:t>
            </a:r>
          </a:p>
        </p:txBody>
      </p:sp>
      <p:sp>
        <p:nvSpPr>
          <p:cNvPr id="2" name="Rectangle 21">
            <a:extLst>
              <a:ext uri="{FF2B5EF4-FFF2-40B4-BE49-F238E27FC236}">
                <a16:creationId xmlns:a16="http://schemas.microsoft.com/office/drawing/2014/main" id="{40287418-41E9-BC79-A781-F5E40A83DD48}"/>
              </a:ext>
            </a:extLst>
          </p:cNvPr>
          <p:cNvSpPr>
            <a:spLocks noChangeArrowheads="1"/>
          </p:cNvSpPr>
          <p:nvPr userDrawn="1"/>
        </p:nvSpPr>
        <p:spPr bwMode="auto">
          <a:xfrm>
            <a:off x="5539667" y="607350"/>
            <a:ext cx="1484382" cy="243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a:r>
              <a:rPr lang="de-CH" sz="1000" dirty="0"/>
              <a:t>   </a:t>
            </a:r>
            <a:r>
              <a:rPr lang="de-CH" sz="1000" b="1" dirty="0"/>
              <a:t>GERES-Community</a:t>
            </a:r>
          </a:p>
        </p:txBody>
      </p:sp>
      <p:pic>
        <p:nvPicPr>
          <p:cNvPr id="5" name="Grafik 4">
            <a:extLst>
              <a:ext uri="{FF2B5EF4-FFF2-40B4-BE49-F238E27FC236}">
                <a16:creationId xmlns:a16="http://schemas.microsoft.com/office/drawing/2014/main" id="{71D92BB7-66D3-D2EA-35AF-E901BF89F14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5724128" y="363195"/>
            <a:ext cx="3224808" cy="236787"/>
          </a:xfrm>
          <a:prstGeom prst="rect">
            <a:avLst/>
          </a:prstGeom>
        </p:spPr>
      </p:pic>
      <p:sp>
        <p:nvSpPr>
          <p:cNvPr id="7" name="Textfeld 6">
            <a:extLst>
              <a:ext uri="{FF2B5EF4-FFF2-40B4-BE49-F238E27FC236}">
                <a16:creationId xmlns:a16="http://schemas.microsoft.com/office/drawing/2014/main" id="{BACC59BB-DAC9-5F4F-CA86-D856F933A19F}"/>
              </a:ext>
            </a:extLst>
          </p:cNvPr>
          <p:cNvSpPr txBox="1"/>
          <p:nvPr userDrawn="1"/>
        </p:nvSpPr>
        <p:spPr>
          <a:xfrm>
            <a:off x="3347864" y="6186489"/>
            <a:ext cx="6280255" cy="215444"/>
          </a:xfrm>
          <a:prstGeom prst="rect">
            <a:avLst/>
          </a:prstGeom>
          <a:noFill/>
        </p:spPr>
        <p:txBody>
          <a:bodyPr wrap="square">
            <a:spAutoFit/>
          </a:bodyPr>
          <a:lstStyle/>
          <a:p>
            <a:r>
              <a:rPr lang="de-CH" sz="800" dirty="0"/>
              <a:t>K:\03_FDA\03.04_ERS\SW-Anbieter\ERFA_SW-Anbieter\20240905_ERFA_SW-Anbieter Gemeinden_SWA_angepasst.pptx</a:t>
            </a:r>
          </a:p>
        </p:txBody>
      </p:sp>
    </p:spTree>
    <p:extLst>
      <p:ext uri="{BB962C8B-B14F-4D97-AF65-F5344CB8AC3E}">
        <p14:creationId xmlns:p14="http://schemas.microsoft.com/office/powerpoint/2010/main" val="113752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folie mit Bild MMZ">
    <p:spTree>
      <p:nvGrpSpPr>
        <p:cNvPr id="1" name=""/>
        <p:cNvGrpSpPr/>
        <p:nvPr/>
      </p:nvGrpSpPr>
      <p:grpSpPr>
        <a:xfrm>
          <a:off x="0" y="0"/>
          <a:ext cx="0" cy="0"/>
          <a:chOff x="0" y="0"/>
          <a:chExt cx="0" cy="0"/>
        </a:xfrm>
      </p:grpSpPr>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1883664"/>
          </a:xfrm>
          <a:prstGeom prst="rect">
            <a:avLst/>
          </a:prstGeom>
        </p:spPr>
      </p:pic>
      <p:sp>
        <p:nvSpPr>
          <p:cNvPr id="5" name="Textfeld 4"/>
          <p:cNvSpPr txBox="1"/>
          <p:nvPr>
            <p:custDataLst>
              <p:tags r:id="rId1"/>
            </p:custDataLst>
          </p:nvPr>
        </p:nvSpPr>
        <p:spPr>
          <a:xfrm>
            <a:off x="900000" y="1152000"/>
            <a:ext cx="7560000" cy="353943"/>
          </a:xfrm>
          <a:prstGeom prst="rect">
            <a:avLst/>
          </a:prstGeom>
          <a:noFill/>
        </p:spPr>
        <p:txBody>
          <a:bodyPr wrap="square" lIns="0" tIns="0" rIns="0" bIns="0" rtlCol="0">
            <a:spAutoFit/>
          </a:bodyPr>
          <a:lstStyle/>
          <a:p>
            <a:pPr lvl="0"/>
            <a:r>
              <a:rPr lang="de-CH" sz="1150" b="1" i="0" kern="0" cap="all" spc="50" baseline="0">
                <a:latin typeface="Arial" pitchFamily="34" charset="0"/>
                <a:cs typeface="Arial" pitchFamily="34" charset="0"/>
              </a:rPr>
              <a:t>Departement 
Volkswirtschaft und Inneres</a:t>
            </a:r>
            <a:endParaRPr lang="de-CH" sz="1150" b="1" i="0" kern="0" cap="all" spc="50" baseline="0" dirty="0">
              <a:latin typeface="Arial" pitchFamily="34" charset="0"/>
              <a:cs typeface="Arial" pitchFamily="34" charset="0"/>
            </a:endParaRPr>
          </a:p>
        </p:txBody>
      </p:sp>
    </p:spTree>
    <p:extLst>
      <p:ext uri="{BB962C8B-B14F-4D97-AF65-F5344CB8AC3E}">
        <p14:creationId xmlns:p14="http://schemas.microsoft.com/office/powerpoint/2010/main" val="1899957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folie MMZ">
    <p:spTree>
      <p:nvGrpSpPr>
        <p:cNvPr id="1" name=""/>
        <p:cNvGrpSpPr/>
        <p:nvPr/>
      </p:nvGrpSpPr>
      <p:grpSpPr>
        <a:xfrm>
          <a:off x="0" y="0"/>
          <a:ext cx="0" cy="0"/>
          <a:chOff x="0" y="0"/>
          <a:chExt cx="0" cy="0"/>
        </a:xfrm>
      </p:grpSpPr>
      <p:pic>
        <p:nvPicPr>
          <p:cNvPr id="11" name="Grafik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0"/>
            <a:ext cx="9144000" cy="1883664"/>
          </a:xfrm>
          <a:prstGeom prst="rect">
            <a:avLst/>
          </a:prstGeom>
        </p:spPr>
      </p:pic>
      <p:pic>
        <p:nvPicPr>
          <p:cNvPr id="4" name="Grafik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1863614"/>
            <a:ext cx="9162000" cy="5031657"/>
          </a:xfrm>
          <a:prstGeom prst="rect">
            <a:avLst/>
          </a:prstGeom>
        </p:spPr>
      </p:pic>
      <p:sp>
        <p:nvSpPr>
          <p:cNvPr id="7" name="Textfeld 6"/>
          <p:cNvSpPr txBox="1"/>
          <p:nvPr>
            <p:custDataLst>
              <p:tags r:id="rId1"/>
            </p:custDataLst>
          </p:nvPr>
        </p:nvSpPr>
        <p:spPr>
          <a:xfrm>
            <a:off x="900000" y="2273097"/>
            <a:ext cx="8880764" cy="1464503"/>
          </a:xfrm>
          <a:prstGeom prst="rect">
            <a:avLst/>
          </a:prstGeom>
          <a:noFill/>
        </p:spPr>
        <p:txBody>
          <a:bodyPr wrap="square" lIns="0" tIns="0" rIns="0" bIns="0" rtlCol="0">
            <a:spAutoFit/>
          </a:bodyPr>
          <a:lstStyle/>
          <a:p>
            <a:pPr>
              <a:spcAft>
                <a:spcPts val="1700"/>
              </a:spcAft>
            </a:pPr>
            <a:r>
              <a:rPr lang="de-CH" sz="2700" b="1">
                <a:solidFill>
                  <a:schemeClr val="bg1"/>
                </a:solidFill>
              </a:rPr>
              <a:t>Abteilungssitzung der Gemeindeabteilung - Jahresende 2021
</a:t>
            </a:r>
            <a:endParaRPr lang="de-CH" sz="2700" b="1" dirty="0">
              <a:solidFill>
                <a:schemeClr val="bg1"/>
              </a:solidFill>
            </a:endParaRPr>
          </a:p>
        </p:txBody>
      </p:sp>
      <p:sp>
        <p:nvSpPr>
          <p:cNvPr id="8" name="Textfeld 7"/>
          <p:cNvSpPr txBox="1"/>
          <p:nvPr>
            <p:custDataLst>
              <p:tags r:id="rId2"/>
            </p:custDataLst>
          </p:nvPr>
        </p:nvSpPr>
        <p:spPr>
          <a:xfrm>
            <a:off x="899592" y="2907800"/>
            <a:ext cx="7560000" cy="415498"/>
          </a:xfrm>
          <a:prstGeom prst="rect">
            <a:avLst/>
          </a:prstGeom>
          <a:noFill/>
        </p:spPr>
        <p:txBody>
          <a:bodyPr wrap="square" lIns="0" tIns="0" rIns="0" bIns="0" rtlCol="0">
            <a:spAutoFit/>
          </a:bodyPr>
          <a:lstStyle/>
          <a:p>
            <a:pPr>
              <a:spcAft>
                <a:spcPts val="0"/>
              </a:spcAft>
            </a:pPr>
            <a:r>
              <a:rPr lang="de-CH" sz="2700" b="1">
                <a:solidFill>
                  <a:schemeClr val="tx1"/>
                </a:solidFill>
              </a:rPr>
              <a:t> </a:t>
            </a:r>
            <a:endParaRPr lang="de-CH" sz="2700" b="1" dirty="0">
              <a:solidFill>
                <a:schemeClr val="tx1"/>
              </a:solidFill>
            </a:endParaRPr>
          </a:p>
        </p:txBody>
      </p:sp>
      <p:sp>
        <p:nvSpPr>
          <p:cNvPr id="9" name="Textfeld 8"/>
          <p:cNvSpPr txBox="1"/>
          <p:nvPr>
            <p:custDataLst>
              <p:tags r:id="rId3"/>
            </p:custDataLst>
          </p:nvPr>
        </p:nvSpPr>
        <p:spPr>
          <a:xfrm>
            <a:off x="900000" y="3992400"/>
            <a:ext cx="43282" cy="184666"/>
          </a:xfrm>
          <a:prstGeom prst="rect">
            <a:avLst/>
          </a:prstGeom>
          <a:noFill/>
        </p:spPr>
        <p:txBody>
          <a:bodyPr wrap="none" lIns="0" tIns="0" rIns="0" bIns="0" rtlCol="0">
            <a:spAutoFit/>
          </a:bodyPr>
          <a:lstStyle/>
          <a:p>
            <a:pPr>
              <a:spcAft>
                <a:spcPts val="1400"/>
              </a:spcAft>
            </a:pPr>
            <a:r>
              <a:rPr lang="de-CH" sz="1200" b="1">
                <a:solidFill>
                  <a:schemeClr val="tx1"/>
                </a:solidFill>
              </a:rPr>
              <a:t> </a:t>
            </a:r>
            <a:endParaRPr lang="de-CH" sz="1200" b="1" dirty="0">
              <a:solidFill>
                <a:schemeClr val="tx1"/>
              </a:solidFill>
            </a:endParaRPr>
          </a:p>
        </p:txBody>
      </p:sp>
      <p:sp>
        <p:nvSpPr>
          <p:cNvPr id="10" name="Textfeld 9"/>
          <p:cNvSpPr txBox="1"/>
          <p:nvPr>
            <p:custDataLst>
              <p:tags r:id="rId4"/>
            </p:custDataLst>
          </p:nvPr>
        </p:nvSpPr>
        <p:spPr>
          <a:xfrm>
            <a:off x="900000" y="3992400"/>
            <a:ext cx="4712400" cy="276999"/>
          </a:xfrm>
          <a:prstGeom prst="rect">
            <a:avLst/>
          </a:prstGeom>
          <a:noFill/>
        </p:spPr>
        <p:txBody>
          <a:bodyPr wrap="square" rtlCol="0">
            <a:spAutoFit/>
          </a:bodyPr>
          <a:lstStyle/>
          <a:p>
            <a:r>
              <a:rPr lang="de-CH" sz="1200" b="1"/>
              <a:t>16. Dezember 2021</a:t>
            </a:r>
            <a:endParaRPr lang="de-CH" sz="1200" b="1" dirty="0"/>
          </a:p>
        </p:txBody>
      </p:sp>
      <p:sp>
        <p:nvSpPr>
          <p:cNvPr id="12" name="Textfeld 11"/>
          <p:cNvSpPr txBox="1"/>
          <p:nvPr>
            <p:custDataLst>
              <p:tags r:id="rId5"/>
            </p:custDataLst>
          </p:nvPr>
        </p:nvSpPr>
        <p:spPr>
          <a:xfrm>
            <a:off x="900000" y="1152000"/>
            <a:ext cx="7560000" cy="353943"/>
          </a:xfrm>
          <a:prstGeom prst="rect">
            <a:avLst/>
          </a:prstGeom>
          <a:noFill/>
        </p:spPr>
        <p:txBody>
          <a:bodyPr wrap="square" lIns="0" tIns="0" rIns="0" bIns="0" rtlCol="0">
            <a:spAutoFit/>
          </a:bodyPr>
          <a:lstStyle/>
          <a:p>
            <a:pPr lvl="0"/>
            <a:r>
              <a:rPr lang="de-CH" sz="1150" b="1" i="0" kern="0" cap="all" spc="50" baseline="0">
                <a:latin typeface="Arial" pitchFamily="34" charset="0"/>
                <a:cs typeface="Arial" pitchFamily="34" charset="0"/>
              </a:rPr>
              <a:t>Departement 
Volkswirtschaft und Inneres</a:t>
            </a:r>
            <a:endParaRPr lang="de-CH" sz="1150" b="1" i="0" kern="0" cap="all" spc="50" baseline="0" dirty="0">
              <a:latin typeface="Arial" pitchFamily="34" charset="0"/>
              <a:cs typeface="Arial" pitchFamily="34" charset="0"/>
            </a:endParaRPr>
          </a:p>
        </p:txBody>
      </p:sp>
    </p:spTree>
    <p:extLst>
      <p:ext uri="{BB962C8B-B14F-4D97-AF65-F5344CB8AC3E}">
        <p14:creationId xmlns:p14="http://schemas.microsoft.com/office/powerpoint/2010/main" val="16785533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Inhaltsverzeichnis MMZ">
    <p:spTree>
      <p:nvGrpSpPr>
        <p:cNvPr id="1" name=""/>
        <p:cNvGrpSpPr/>
        <p:nvPr/>
      </p:nvGrpSpPr>
      <p:grpSpPr>
        <a:xfrm>
          <a:off x="0" y="0"/>
          <a:ext cx="0" cy="0"/>
          <a:chOff x="0" y="0"/>
          <a:chExt cx="0" cy="0"/>
        </a:xfrm>
      </p:grpSpPr>
      <p:sp>
        <p:nvSpPr>
          <p:cNvPr id="3" name="Foliennummernplatzhalter 2"/>
          <p:cNvSpPr>
            <a:spLocks noGrp="1"/>
          </p:cNvSpPr>
          <p:nvPr>
            <p:ph type="sldNum" sz="quarter" idx="10"/>
            <p:custDataLst>
              <p:tags r:id="rId1"/>
            </p:custDataLst>
          </p:nvPr>
        </p:nvSpPr>
        <p:spPr/>
        <p:txBody>
          <a:bodyPr/>
          <a:lstStyle/>
          <a:p>
            <a:fld id="{342C194F-8FD3-45A2-A5D1-ED489A6EDDDA}" type="slidenum">
              <a:rPr lang="de-CH" smtClean="0"/>
              <a:t>‹Nr.›</a:t>
            </a:fld>
            <a:endParaRPr lang="de-CH" dirty="0"/>
          </a:p>
        </p:txBody>
      </p:sp>
      <p:sp>
        <p:nvSpPr>
          <p:cNvPr id="4" name="Textfeld 3"/>
          <p:cNvSpPr txBox="1"/>
          <p:nvPr>
            <p:custDataLst>
              <p:tags r:id="rId2"/>
            </p:custDataLst>
          </p:nvPr>
        </p:nvSpPr>
        <p:spPr>
          <a:xfrm>
            <a:off x="899591" y="1259998"/>
            <a:ext cx="3000821" cy="415498"/>
          </a:xfrm>
          <a:prstGeom prst="rect">
            <a:avLst/>
          </a:prstGeom>
          <a:noFill/>
        </p:spPr>
        <p:txBody>
          <a:bodyPr wrap="none" lIns="0" tIns="0" rIns="0" bIns="0" rtlCol="0">
            <a:spAutoFit/>
          </a:bodyPr>
          <a:lstStyle/>
          <a:p>
            <a:pPr marL="0" marR="0" indent="0" algn="l" defTabSz="720000" rtl="0" eaLnBrk="1" fontAlgn="auto" latinLnBrk="0" hangingPunct="1">
              <a:lnSpc>
                <a:spcPct val="100000"/>
              </a:lnSpc>
              <a:spcBef>
                <a:spcPts val="0"/>
              </a:spcBef>
              <a:spcAft>
                <a:spcPts val="0"/>
              </a:spcAft>
              <a:buClrTx/>
              <a:buSzTx/>
              <a:buFontTx/>
              <a:buNone/>
              <a:tabLst/>
              <a:defRPr/>
            </a:pPr>
            <a:r>
              <a:rPr lang="de-CH" sz="2700" b="1" kern="1200">
                <a:solidFill>
                  <a:srgbClr val="0096DF"/>
                </a:solidFill>
                <a:latin typeface="Arial" pitchFamily="34" charset="0"/>
                <a:ea typeface="+mn-ea"/>
                <a:cs typeface="Arial" pitchFamily="34" charset="0"/>
              </a:rPr>
              <a:t>Inhaltsverzeichnis</a:t>
            </a:r>
            <a:endParaRPr lang="de-CH" sz="2700" b="1" kern="1200" dirty="0">
              <a:solidFill>
                <a:srgbClr val="0096DF"/>
              </a:solidFill>
              <a:latin typeface="Arial" pitchFamily="34" charset="0"/>
              <a:ea typeface="+mn-ea"/>
              <a:cs typeface="Arial" pitchFamily="34" charset="0"/>
            </a:endParaRPr>
          </a:p>
        </p:txBody>
      </p:sp>
      <p:sp>
        <p:nvSpPr>
          <p:cNvPr id="5" name="Textplatzhalter 5"/>
          <p:cNvSpPr>
            <a:spLocks noGrp="1"/>
          </p:cNvSpPr>
          <p:nvPr>
            <p:ph type="body" sz="quarter" idx="11" hasCustomPrompt="1"/>
            <p:custDataLst>
              <p:tags r:id="rId3"/>
            </p:custDataLst>
          </p:nvPr>
        </p:nvSpPr>
        <p:spPr>
          <a:xfrm>
            <a:off x="900113" y="1872000"/>
            <a:ext cx="7559675" cy="4266000"/>
          </a:xfrm>
        </p:spPr>
        <p:txBody>
          <a:bodyPr/>
          <a:lstStyle>
            <a:lvl1pPr marL="360000" indent="-360000" defTabSz="720000">
              <a:buFontTx/>
              <a:buNone/>
              <a:defRPr/>
            </a:lvl1pPr>
            <a:lvl2pPr marL="900000" indent="-541338" defTabSz="720000">
              <a:buFontTx/>
              <a:buNone/>
              <a:defRPr/>
            </a:lvl2pPr>
            <a:lvl3pPr marL="719137" indent="0" defTabSz="720000">
              <a:buFontTx/>
              <a:buNone/>
              <a:defRPr/>
            </a:lvl3pPr>
            <a:lvl4pPr marL="1080000" indent="0" defTabSz="720000">
              <a:buFontTx/>
              <a:buNone/>
              <a:defRPr/>
            </a:lvl4pPr>
            <a:lvl5pPr marL="1438275" indent="0" defTabSz="720000">
              <a:buFontTx/>
              <a:buNone/>
              <a:defRPr/>
            </a:lvl5pPr>
            <a:lvl6pPr marL="1800000" indent="0" defTabSz="900000">
              <a:spcBef>
                <a:spcPts val="0"/>
              </a:spcBef>
              <a:spcAft>
                <a:spcPts val="600"/>
              </a:spcAft>
              <a:buNone/>
              <a:defRPr/>
            </a:lvl6pPr>
            <a:lvl7pPr marL="2160000" indent="0" defTabSz="900000">
              <a:spcBef>
                <a:spcPts val="0"/>
              </a:spcBef>
              <a:spcAft>
                <a:spcPts val="600"/>
              </a:spcAft>
              <a:buNone/>
              <a:defRPr/>
            </a:lvl7pPr>
            <a:lvl8pPr marL="2520000" indent="0" defTabSz="900000">
              <a:spcBef>
                <a:spcPts val="0"/>
              </a:spcBef>
              <a:spcAft>
                <a:spcPts val="600"/>
              </a:spcAft>
              <a:buNone/>
              <a:defRPr/>
            </a:lvl8pPr>
            <a:lvl9pPr marL="2880000" indent="0" defTabSz="900000">
              <a:spcBef>
                <a:spcPts val="0"/>
              </a:spcBef>
              <a:spcAft>
                <a:spcPts val="600"/>
              </a:spcAft>
              <a:buNone/>
              <a:defRPr/>
            </a:lvl9pPr>
          </a:lstStyle>
          <a:p>
            <a:pPr lvl="0"/>
            <a:r>
              <a:rPr lang="de-CH" dirty="0"/>
              <a:t>Inhaltsverzeichnis wird automatisch erstellt</a:t>
            </a:r>
          </a:p>
          <a:p>
            <a:pPr lvl="1"/>
            <a:r>
              <a:rPr lang="de-CH" dirty="0"/>
              <a:t>Zweite Ebene</a:t>
            </a:r>
          </a:p>
          <a:p>
            <a:pPr lvl="2"/>
            <a:r>
              <a:rPr lang="de-CH" dirty="0"/>
              <a:t>Dritte Ebene</a:t>
            </a:r>
          </a:p>
          <a:p>
            <a:pPr lvl="3"/>
            <a:r>
              <a:rPr lang="de-CH" dirty="0"/>
              <a:t>Vierte Ebene</a:t>
            </a:r>
          </a:p>
          <a:p>
            <a:pPr lvl="4"/>
            <a:r>
              <a:rPr lang="de-CH" dirty="0"/>
              <a:t>Fünfte Ebene</a:t>
            </a:r>
          </a:p>
        </p:txBody>
      </p:sp>
      <p:pic>
        <p:nvPicPr>
          <p:cNvPr id="6" name="Grafik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9144000" cy="1883664"/>
          </a:xfrm>
          <a:prstGeom prst="rect">
            <a:avLst/>
          </a:prstGeom>
        </p:spPr>
      </p:pic>
    </p:spTree>
    <p:extLst>
      <p:ext uri="{BB962C8B-B14F-4D97-AF65-F5344CB8AC3E}">
        <p14:creationId xmlns:p14="http://schemas.microsoft.com/office/powerpoint/2010/main" val="3769644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custDataLst>
              <p:tags r:id="rId1"/>
            </p:custDataLst>
          </p:nvPr>
        </p:nvSpPr>
        <p:spPr/>
        <p:txBody>
          <a:bodyPr/>
          <a:lstStyle>
            <a:lvl1pPr marL="360000" indent="-360000" defTabSz="720000">
              <a:buFont typeface="+mj-lt"/>
              <a:buNone/>
              <a:tabLst/>
              <a:defRPr/>
            </a:lvl1pPr>
          </a:lstStyle>
          <a:p>
            <a:r>
              <a:rPr lang="de-CH" dirty="0"/>
              <a:t>1.	Titel durch Klicken bearbeiten</a:t>
            </a:r>
          </a:p>
        </p:txBody>
      </p:sp>
      <p:sp>
        <p:nvSpPr>
          <p:cNvPr id="3" name="Inhaltsplatzhalter 2"/>
          <p:cNvSpPr>
            <a:spLocks noGrp="1"/>
          </p:cNvSpPr>
          <p:nvPr>
            <p:ph idx="1"/>
            <p:custDataLst>
              <p:tags r:id="rId2"/>
            </p:custDataLst>
          </p:nvPr>
        </p:nvSpPr>
        <p:spPr/>
        <p:txBody>
          <a:bodyPr/>
          <a:lstStyle>
            <a:lvl1pPr marL="360000" indent="-360000" defTabSz="720000">
              <a:spcBef>
                <a:spcPts val="0"/>
              </a:spcBef>
              <a:spcAft>
                <a:spcPts val="600"/>
              </a:spcAft>
              <a:buFont typeface="Arial" panose="020B0604020202020204" pitchFamily="34" charset="0"/>
              <a:buChar char="•"/>
              <a:defRPr sz="1700">
                <a:latin typeface="+mj-lt"/>
              </a:defRPr>
            </a:lvl1pPr>
            <a:lvl2pPr marL="719138" indent="-360000" defTabSz="720000">
              <a:spcBef>
                <a:spcPts val="0"/>
              </a:spcBef>
              <a:spcAft>
                <a:spcPts val="600"/>
              </a:spcAft>
              <a:buFont typeface="Arial" panose="020B0604020202020204" pitchFamily="34" charset="0"/>
              <a:buChar char="•"/>
              <a:defRPr sz="1700">
                <a:latin typeface="+mj-lt"/>
              </a:defRPr>
            </a:lvl2pPr>
            <a:lvl3pPr marL="1080000" indent="-360000" defTabSz="720000">
              <a:spcBef>
                <a:spcPts val="0"/>
              </a:spcBef>
              <a:spcAft>
                <a:spcPts val="600"/>
              </a:spcAft>
              <a:buFont typeface="Arial" panose="020B0604020202020204" pitchFamily="34" charset="0"/>
              <a:buChar char="•"/>
              <a:defRPr sz="1700">
                <a:latin typeface="+mj-lt"/>
              </a:defRPr>
            </a:lvl3pPr>
            <a:lvl4pPr marL="1438275" indent="-360000" defTabSz="720000">
              <a:spcBef>
                <a:spcPts val="0"/>
              </a:spcBef>
              <a:spcAft>
                <a:spcPts val="600"/>
              </a:spcAft>
              <a:buFont typeface="Arial" panose="020B0604020202020204" pitchFamily="34" charset="0"/>
              <a:buChar char="•"/>
              <a:defRPr sz="1700">
                <a:latin typeface="+mj-lt"/>
              </a:defRPr>
            </a:lvl4pPr>
            <a:lvl5pPr marL="1800000" indent="-360000" defTabSz="720000">
              <a:spcBef>
                <a:spcPts val="0"/>
              </a:spcBef>
              <a:spcAft>
                <a:spcPts val="600"/>
              </a:spcAft>
              <a:buFont typeface="Arial" panose="020B0604020202020204" pitchFamily="34" charset="0"/>
              <a:buChar char="•"/>
              <a:defRPr sz="1700">
                <a:latin typeface="+mj-lt"/>
              </a:defRPr>
            </a:lvl5pPr>
            <a:lvl6pPr marL="2147888" indent="-360000" defTabSz="720000">
              <a:spcBef>
                <a:spcPts val="0"/>
              </a:spcBef>
              <a:spcAft>
                <a:spcPts val="600"/>
              </a:spcAft>
              <a:buFont typeface="Arial" pitchFamily="34" charset="0"/>
              <a:buChar char="&gt;"/>
              <a:tabLst/>
              <a:defRPr sz="1700">
                <a:latin typeface="+mj-lt"/>
              </a:defRPr>
            </a:lvl6pPr>
            <a:lvl7pPr marL="2520000" indent="-360000" defTabSz="720000">
              <a:spcBef>
                <a:spcPts val="0"/>
              </a:spcBef>
              <a:spcAft>
                <a:spcPts val="600"/>
              </a:spcAft>
              <a:buFont typeface="Arial" pitchFamily="34" charset="0"/>
              <a:buChar char="&gt;"/>
              <a:defRPr sz="1700">
                <a:latin typeface="+mj-lt"/>
              </a:defRPr>
            </a:lvl7pPr>
            <a:lvl8pPr marL="2880000" indent="-360000" defTabSz="720000">
              <a:spcBef>
                <a:spcPts val="0"/>
              </a:spcBef>
              <a:spcAft>
                <a:spcPts val="600"/>
              </a:spcAft>
              <a:buFont typeface="Arial" pitchFamily="34" charset="0"/>
              <a:buChar char="&gt;"/>
              <a:defRPr sz="1700">
                <a:latin typeface="+mj-lt"/>
              </a:defRPr>
            </a:lvl8pPr>
            <a:lvl9pPr marL="3240000" indent="-360000" defTabSz="720000">
              <a:spcBef>
                <a:spcPts val="0"/>
              </a:spcBef>
              <a:spcAft>
                <a:spcPts val="600"/>
              </a:spcAft>
              <a:buFont typeface="Arial" pitchFamily="34" charset="0"/>
              <a:buChar char="&gt;"/>
              <a:defRPr sz="1700">
                <a:latin typeface="+mj-lt"/>
              </a:defRPr>
            </a:lvl9pPr>
          </a:lstStyle>
          <a:p>
            <a:pPr lvl="0"/>
            <a:r>
              <a:rPr lang="de-CH" dirty="0"/>
              <a:t>Textmasterformat bearbeiten</a:t>
            </a:r>
          </a:p>
          <a:p>
            <a:pPr lvl="1"/>
            <a:r>
              <a:rPr lang="de-CH" dirty="0"/>
              <a:t>Zweite Ebene</a:t>
            </a:r>
          </a:p>
          <a:p>
            <a:pPr lvl="2"/>
            <a:r>
              <a:rPr lang="de-CH" dirty="0"/>
              <a:t>Dritte Ebene</a:t>
            </a:r>
          </a:p>
          <a:p>
            <a:pPr lvl="3"/>
            <a:r>
              <a:rPr lang="de-CH" dirty="0"/>
              <a:t>Vierte Ebene</a:t>
            </a:r>
          </a:p>
          <a:p>
            <a:pPr lvl="4"/>
            <a:r>
              <a:rPr lang="de-CH" dirty="0"/>
              <a:t>Fünfte Ebene</a:t>
            </a:r>
          </a:p>
        </p:txBody>
      </p:sp>
      <p:sp>
        <p:nvSpPr>
          <p:cNvPr id="4" name="Foliennummernplatzhalter 3"/>
          <p:cNvSpPr>
            <a:spLocks noGrp="1"/>
          </p:cNvSpPr>
          <p:nvPr>
            <p:ph type="sldNum" sz="quarter" idx="10"/>
            <p:custDataLst>
              <p:tags r:id="rId3"/>
            </p:custDataLst>
          </p:nvPr>
        </p:nvSpPr>
        <p:spPr>
          <a:xfrm>
            <a:off x="7969400" y="6504212"/>
            <a:ext cx="549200" cy="300561"/>
          </a:xfrm>
        </p:spPr>
        <p:txBody>
          <a:bodyPr/>
          <a:lstStyle/>
          <a:p>
            <a:fld id="{342C194F-8FD3-45A2-A5D1-ED489A6EDDDA}" type="slidenum">
              <a:rPr lang="de-CH" smtClean="0"/>
              <a:t>‹Nr.›</a:t>
            </a:fld>
            <a:endParaRPr lang="de-CH" dirty="0"/>
          </a:p>
        </p:txBody>
      </p:sp>
      <p:sp>
        <p:nvSpPr>
          <p:cNvPr id="7" name="Rectangle 21">
            <a:extLst>
              <a:ext uri="{FF2B5EF4-FFF2-40B4-BE49-F238E27FC236}">
                <a16:creationId xmlns:a16="http://schemas.microsoft.com/office/drawing/2014/main" id="{C970F239-5F00-33E3-2C29-5E906A3ED6E6}"/>
              </a:ext>
            </a:extLst>
          </p:cNvPr>
          <p:cNvSpPr>
            <a:spLocks noChangeArrowheads="1"/>
          </p:cNvSpPr>
          <p:nvPr userDrawn="1"/>
        </p:nvSpPr>
        <p:spPr bwMode="auto">
          <a:xfrm>
            <a:off x="4387539" y="6672780"/>
            <a:ext cx="1484382" cy="243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a:r>
              <a:rPr lang="de-CH" sz="1000" dirty="0"/>
              <a:t>   </a:t>
            </a:r>
            <a:r>
              <a:rPr lang="de-CH" sz="1000" b="1" dirty="0"/>
              <a:t>GERES-Community</a:t>
            </a:r>
          </a:p>
        </p:txBody>
      </p:sp>
      <p:pic>
        <p:nvPicPr>
          <p:cNvPr id="8" name="Grafik 7">
            <a:extLst>
              <a:ext uri="{FF2B5EF4-FFF2-40B4-BE49-F238E27FC236}">
                <a16:creationId xmlns:a16="http://schemas.microsoft.com/office/drawing/2014/main" id="{CFE2C408-DF5D-77AC-67D0-608D9251653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572000" y="6428625"/>
            <a:ext cx="3224808" cy="236787"/>
          </a:xfrm>
          <a:prstGeom prst="rect">
            <a:avLst/>
          </a:prstGeom>
        </p:spPr>
      </p:pic>
    </p:spTree>
    <p:extLst>
      <p:ext uri="{BB962C8B-B14F-4D97-AF65-F5344CB8AC3E}">
        <p14:creationId xmlns:p14="http://schemas.microsoft.com/office/powerpoint/2010/main" val="3843327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Inhalt">
    <p:spTree>
      <p:nvGrpSpPr>
        <p:cNvPr id="1" name=""/>
        <p:cNvGrpSpPr/>
        <p:nvPr/>
      </p:nvGrpSpPr>
      <p:grpSpPr>
        <a:xfrm>
          <a:off x="0" y="0"/>
          <a:ext cx="0" cy="0"/>
          <a:chOff x="0" y="0"/>
          <a:chExt cx="0" cy="0"/>
        </a:xfrm>
      </p:grpSpPr>
      <p:sp>
        <p:nvSpPr>
          <p:cNvPr id="3" name="Inhaltsplatzhalter 2"/>
          <p:cNvSpPr>
            <a:spLocks noGrp="1"/>
          </p:cNvSpPr>
          <p:nvPr>
            <p:ph idx="1" hasCustomPrompt="1"/>
            <p:custDataLst>
              <p:tags r:id="rId1"/>
            </p:custDataLst>
          </p:nvPr>
        </p:nvSpPr>
        <p:spPr>
          <a:xfrm>
            <a:off x="900000" y="1251751"/>
            <a:ext cx="7560000" cy="4886249"/>
          </a:xfrm>
        </p:spPr>
        <p:txBody>
          <a:bodyPr/>
          <a:lstStyle>
            <a:lvl1pPr marL="360000" indent="-360000" defTabSz="720000">
              <a:spcBef>
                <a:spcPts val="0"/>
              </a:spcBef>
              <a:spcAft>
                <a:spcPts val="600"/>
              </a:spcAft>
              <a:buFont typeface="Arial" pitchFamily="34" charset="0"/>
              <a:buChar char="&gt;"/>
              <a:defRPr sz="1700">
                <a:latin typeface="+mj-lt"/>
              </a:defRPr>
            </a:lvl1pPr>
            <a:lvl2pPr marL="719138" indent="-360000" defTabSz="720000">
              <a:spcBef>
                <a:spcPts val="0"/>
              </a:spcBef>
              <a:spcAft>
                <a:spcPts val="600"/>
              </a:spcAft>
              <a:buFont typeface="Arial" pitchFamily="34" charset="0"/>
              <a:buChar char="&gt;"/>
              <a:defRPr sz="1700">
                <a:latin typeface="+mj-lt"/>
              </a:defRPr>
            </a:lvl2pPr>
            <a:lvl3pPr marL="1080000" indent="-360000" defTabSz="720000">
              <a:spcBef>
                <a:spcPts val="0"/>
              </a:spcBef>
              <a:spcAft>
                <a:spcPts val="600"/>
              </a:spcAft>
              <a:buFont typeface="Arial" pitchFamily="34" charset="0"/>
              <a:buChar char="&gt;"/>
              <a:defRPr sz="1700">
                <a:latin typeface="+mj-lt"/>
              </a:defRPr>
            </a:lvl3pPr>
            <a:lvl4pPr marL="1438275" indent="-363538" defTabSz="720000">
              <a:spcBef>
                <a:spcPts val="0"/>
              </a:spcBef>
              <a:spcAft>
                <a:spcPts val="600"/>
              </a:spcAft>
              <a:buFont typeface="Arial" pitchFamily="34" charset="0"/>
              <a:buChar char="&gt;"/>
              <a:defRPr sz="1700">
                <a:latin typeface="+mj-lt"/>
              </a:defRPr>
            </a:lvl4pPr>
            <a:lvl5pPr marL="1800000" indent="-360000" defTabSz="720000">
              <a:spcBef>
                <a:spcPts val="0"/>
              </a:spcBef>
              <a:spcAft>
                <a:spcPts val="600"/>
              </a:spcAft>
              <a:buFont typeface="Arial" pitchFamily="34" charset="0"/>
              <a:buChar char="&gt;"/>
              <a:defRPr sz="1700">
                <a:latin typeface="+mj-lt"/>
              </a:defRPr>
            </a:lvl5pPr>
            <a:lvl6pPr marL="2160000" indent="-360000" defTabSz="720000">
              <a:spcBef>
                <a:spcPts val="0"/>
              </a:spcBef>
              <a:spcAft>
                <a:spcPts val="600"/>
              </a:spcAft>
              <a:buFont typeface="Arial" pitchFamily="34" charset="0"/>
              <a:buChar char="&gt;"/>
              <a:tabLst/>
              <a:defRPr sz="1700">
                <a:latin typeface="+mj-lt"/>
              </a:defRPr>
            </a:lvl6pPr>
            <a:lvl7pPr marL="2513013" indent="-360000" defTabSz="720000">
              <a:spcBef>
                <a:spcPts val="0"/>
              </a:spcBef>
              <a:spcAft>
                <a:spcPts val="600"/>
              </a:spcAft>
              <a:buFont typeface="Arial" pitchFamily="34" charset="0"/>
              <a:buChar char="&gt;"/>
              <a:defRPr sz="1700">
                <a:latin typeface="+mj-lt"/>
              </a:defRPr>
            </a:lvl7pPr>
            <a:lvl8pPr marL="2880000" indent="-360000" defTabSz="720000">
              <a:spcBef>
                <a:spcPts val="0"/>
              </a:spcBef>
              <a:spcAft>
                <a:spcPts val="600"/>
              </a:spcAft>
              <a:buFont typeface="Arial" pitchFamily="34" charset="0"/>
              <a:buChar char="&gt;"/>
              <a:defRPr sz="1700">
                <a:latin typeface="+mj-lt"/>
              </a:defRPr>
            </a:lvl8pPr>
            <a:lvl9pPr marL="3240000" indent="-360000" defTabSz="720000">
              <a:spcBef>
                <a:spcPts val="0"/>
              </a:spcBef>
              <a:spcAft>
                <a:spcPts val="600"/>
              </a:spcAft>
              <a:buFont typeface="Arial" pitchFamily="34" charset="0"/>
              <a:buChar char="&gt;"/>
              <a:defRPr sz="1700">
                <a:latin typeface="+mj-lt"/>
              </a:defRPr>
            </a:lvl9pPr>
          </a:lstStyle>
          <a:p>
            <a:pPr lvl="0"/>
            <a:r>
              <a:rPr lang="de-CH" dirty="0"/>
              <a:t>Erste Ebene</a:t>
            </a:r>
          </a:p>
          <a:p>
            <a:pPr lvl="1"/>
            <a:r>
              <a:rPr lang="de-CH" dirty="0"/>
              <a:t>Zweite Ebene</a:t>
            </a:r>
          </a:p>
          <a:p>
            <a:pPr lvl="2"/>
            <a:r>
              <a:rPr lang="de-CH" dirty="0"/>
              <a:t>Dritte Ebene</a:t>
            </a:r>
          </a:p>
          <a:p>
            <a:pPr lvl="3"/>
            <a:r>
              <a:rPr lang="de-CH" dirty="0"/>
              <a:t>Vierte Ebene</a:t>
            </a:r>
          </a:p>
          <a:p>
            <a:pPr lvl="4"/>
            <a:r>
              <a:rPr lang="de-CH" dirty="0"/>
              <a:t>Fünfte Ebene</a:t>
            </a:r>
          </a:p>
        </p:txBody>
      </p:sp>
      <p:sp>
        <p:nvSpPr>
          <p:cNvPr id="2" name="Foliennummernplatzhalter 1"/>
          <p:cNvSpPr>
            <a:spLocks noGrp="1"/>
          </p:cNvSpPr>
          <p:nvPr>
            <p:ph type="sldNum" sz="quarter" idx="10"/>
            <p:custDataLst>
              <p:tags r:id="rId2"/>
            </p:custDataLst>
          </p:nvPr>
        </p:nvSpPr>
        <p:spPr/>
        <p:txBody>
          <a:bodyPr/>
          <a:lstStyle/>
          <a:p>
            <a:fld id="{342C194F-8FD3-45A2-A5D1-ED489A6EDDDA}" type="slidenum">
              <a:rPr lang="de-CH" smtClean="0"/>
              <a:t>‹Nr.›</a:t>
            </a:fld>
            <a:endParaRPr lang="de-CH" dirty="0"/>
          </a:p>
        </p:txBody>
      </p:sp>
    </p:spTree>
    <p:extLst>
      <p:ext uri="{BB962C8B-B14F-4D97-AF65-F5344CB8AC3E}">
        <p14:creationId xmlns:p14="http://schemas.microsoft.com/office/powerpoint/2010/main" val="3792440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Vollflächiges Bild">
    <p:spTree>
      <p:nvGrpSpPr>
        <p:cNvPr id="1" name=""/>
        <p:cNvGrpSpPr/>
        <p:nvPr/>
      </p:nvGrpSpPr>
      <p:grpSpPr>
        <a:xfrm>
          <a:off x="0" y="0"/>
          <a:ext cx="0" cy="0"/>
          <a:chOff x="0" y="0"/>
          <a:chExt cx="0" cy="0"/>
        </a:xfrm>
      </p:grpSpPr>
      <p:sp>
        <p:nvSpPr>
          <p:cNvPr id="5" name="Bildplatzhalter 4"/>
          <p:cNvSpPr>
            <a:spLocks noGrp="1"/>
          </p:cNvSpPr>
          <p:nvPr>
            <p:ph type="pic" sz="quarter" idx="10"/>
            <p:custDataLst>
              <p:tags r:id="rId1"/>
            </p:custDataLst>
          </p:nvPr>
        </p:nvSpPr>
        <p:spPr>
          <a:xfrm>
            <a:off x="0" y="1"/>
            <a:ext cx="9144000" cy="6412182"/>
          </a:xfrm>
        </p:spPr>
        <p:txBody>
          <a:bodyPr/>
          <a:lstStyle/>
          <a:p>
            <a:r>
              <a:rPr lang="de-CH" dirty="0"/>
              <a:t>Bild durch Klicken auf Symbol hinzufügen</a:t>
            </a:r>
          </a:p>
        </p:txBody>
      </p:sp>
      <p:sp>
        <p:nvSpPr>
          <p:cNvPr id="2" name="Foliennummernplatzhalter 1"/>
          <p:cNvSpPr>
            <a:spLocks noGrp="1"/>
          </p:cNvSpPr>
          <p:nvPr>
            <p:ph type="sldNum" sz="quarter" idx="11"/>
            <p:custDataLst>
              <p:tags r:id="rId2"/>
            </p:custDataLst>
          </p:nvPr>
        </p:nvSpPr>
        <p:spPr/>
        <p:txBody>
          <a:bodyPr/>
          <a:lstStyle/>
          <a:p>
            <a:fld id="{342C194F-8FD3-45A2-A5D1-ED489A6EDDDA}" type="slidenum">
              <a:rPr lang="de-CH" smtClean="0"/>
              <a:t>‹Nr.›</a:t>
            </a:fld>
            <a:endParaRPr lang="de-CH" dirty="0"/>
          </a:p>
        </p:txBody>
      </p:sp>
    </p:spTree>
    <p:extLst>
      <p:ext uri="{BB962C8B-B14F-4D97-AF65-F5344CB8AC3E}">
        <p14:creationId xmlns:p14="http://schemas.microsoft.com/office/powerpoint/2010/main" val="2868379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custDataLst>
              <p:tags r:id="rId1"/>
            </p:custDataLst>
          </p:nvPr>
        </p:nvSpPr>
        <p:spPr/>
        <p:txBody>
          <a:bodyPr/>
          <a:lstStyle>
            <a:lvl1pPr marL="360000" indent="-360000" defTabSz="720000">
              <a:buFont typeface="+mj-lt"/>
              <a:buNone/>
              <a:tabLst/>
              <a:defRPr/>
            </a:lvl1pPr>
          </a:lstStyle>
          <a:p>
            <a:r>
              <a:rPr lang="de-CH" dirty="0"/>
              <a:t>1.	Titel durch Klicken bearbeiten</a:t>
            </a:r>
          </a:p>
        </p:txBody>
      </p:sp>
      <p:sp>
        <p:nvSpPr>
          <p:cNvPr id="7" name="Inhaltsplatzhalter 2"/>
          <p:cNvSpPr>
            <a:spLocks noGrp="1"/>
          </p:cNvSpPr>
          <p:nvPr>
            <p:ph idx="1"/>
            <p:custDataLst>
              <p:tags r:id="rId2"/>
            </p:custDataLst>
          </p:nvPr>
        </p:nvSpPr>
        <p:spPr>
          <a:xfrm>
            <a:off x="900000" y="1872000"/>
            <a:ext cx="3599992" cy="4266000"/>
          </a:xfrm>
        </p:spPr>
        <p:txBody>
          <a:bodyPr/>
          <a:lstStyle>
            <a:lvl1pPr marL="360000" indent="-360000" defTabSz="720000">
              <a:spcBef>
                <a:spcPts val="0"/>
              </a:spcBef>
              <a:spcAft>
                <a:spcPts val="600"/>
              </a:spcAft>
              <a:buFont typeface="Arial" pitchFamily="34" charset="0"/>
              <a:buChar char="&gt;"/>
              <a:defRPr sz="1700">
                <a:latin typeface="+mj-lt"/>
              </a:defRPr>
            </a:lvl1pPr>
            <a:lvl2pPr marL="719138" indent="-360000" defTabSz="720000">
              <a:spcBef>
                <a:spcPts val="0"/>
              </a:spcBef>
              <a:spcAft>
                <a:spcPts val="600"/>
              </a:spcAft>
              <a:buFont typeface="Arial" pitchFamily="34" charset="0"/>
              <a:buChar char="&gt;"/>
              <a:defRPr sz="1700">
                <a:latin typeface="+mj-lt"/>
              </a:defRPr>
            </a:lvl2pPr>
            <a:lvl3pPr marL="1080000" indent="-360000" defTabSz="720000">
              <a:spcBef>
                <a:spcPts val="0"/>
              </a:spcBef>
              <a:spcAft>
                <a:spcPts val="600"/>
              </a:spcAft>
              <a:buFont typeface="Arial" pitchFamily="34" charset="0"/>
              <a:buChar char="&gt;"/>
              <a:defRPr sz="1700">
                <a:latin typeface="+mj-lt"/>
              </a:defRPr>
            </a:lvl3pPr>
            <a:lvl4pPr marL="1438275" indent="-360000" defTabSz="720000">
              <a:spcBef>
                <a:spcPts val="0"/>
              </a:spcBef>
              <a:spcAft>
                <a:spcPts val="600"/>
              </a:spcAft>
              <a:buFont typeface="Arial" pitchFamily="34" charset="0"/>
              <a:buChar char="&gt;"/>
              <a:defRPr sz="1700">
                <a:latin typeface="+mj-lt"/>
              </a:defRPr>
            </a:lvl4pPr>
            <a:lvl5pPr marL="1800000" indent="-360000" defTabSz="720000">
              <a:spcBef>
                <a:spcPts val="0"/>
              </a:spcBef>
              <a:spcAft>
                <a:spcPts val="600"/>
              </a:spcAft>
              <a:buFont typeface="Arial" pitchFamily="34" charset="0"/>
              <a:buChar char="&gt;"/>
              <a:defRPr sz="1700">
                <a:latin typeface="+mj-lt"/>
              </a:defRPr>
            </a:lvl5pPr>
            <a:lvl6pPr marL="2160000" indent="-360000" defTabSz="720000">
              <a:spcBef>
                <a:spcPts val="0"/>
              </a:spcBef>
              <a:spcAft>
                <a:spcPts val="600"/>
              </a:spcAft>
              <a:buFont typeface="Arial" pitchFamily="34" charset="0"/>
              <a:buChar char="&gt;"/>
              <a:tabLst/>
              <a:defRPr sz="1700">
                <a:latin typeface="+mj-lt"/>
              </a:defRPr>
            </a:lvl6pPr>
            <a:lvl7pPr marL="2520000" indent="-360000" defTabSz="720000">
              <a:spcBef>
                <a:spcPts val="0"/>
              </a:spcBef>
              <a:spcAft>
                <a:spcPts val="600"/>
              </a:spcAft>
              <a:buFont typeface="Arial" pitchFamily="34" charset="0"/>
              <a:buChar char="&gt;"/>
              <a:defRPr sz="1700">
                <a:latin typeface="+mj-lt"/>
              </a:defRPr>
            </a:lvl7pPr>
            <a:lvl8pPr marL="2880000" indent="-360000" defTabSz="720000">
              <a:spcBef>
                <a:spcPts val="0"/>
              </a:spcBef>
              <a:spcAft>
                <a:spcPts val="600"/>
              </a:spcAft>
              <a:buFont typeface="Arial" pitchFamily="34" charset="0"/>
              <a:buChar char="&gt;"/>
              <a:defRPr sz="1700">
                <a:latin typeface="+mj-lt"/>
              </a:defRPr>
            </a:lvl8pPr>
            <a:lvl9pPr marL="3240000" indent="-360000" defTabSz="720000">
              <a:spcBef>
                <a:spcPts val="0"/>
              </a:spcBef>
              <a:spcAft>
                <a:spcPts val="600"/>
              </a:spcAft>
              <a:buFont typeface="Arial" pitchFamily="34" charset="0"/>
              <a:buChar char="&gt;"/>
              <a:defRPr sz="1700">
                <a:latin typeface="+mj-lt"/>
              </a:defRPr>
            </a:lvl9pPr>
          </a:lstStyle>
          <a:p>
            <a:pPr lvl="0"/>
            <a:r>
              <a:rPr lang="de-CH" dirty="0"/>
              <a:t>Textmasterformat bearbeiten</a:t>
            </a:r>
          </a:p>
          <a:p>
            <a:pPr lvl="1"/>
            <a:r>
              <a:rPr lang="de-CH" dirty="0"/>
              <a:t>Zweite Ebene</a:t>
            </a:r>
          </a:p>
          <a:p>
            <a:pPr lvl="2"/>
            <a:r>
              <a:rPr lang="de-CH" dirty="0"/>
              <a:t>Dritte Ebene</a:t>
            </a:r>
          </a:p>
          <a:p>
            <a:pPr lvl="3"/>
            <a:r>
              <a:rPr lang="de-CH" dirty="0"/>
              <a:t>Vierte Ebene</a:t>
            </a:r>
          </a:p>
          <a:p>
            <a:pPr lvl="4"/>
            <a:r>
              <a:rPr lang="de-CH" dirty="0"/>
              <a:t>Fünfte Ebene</a:t>
            </a:r>
          </a:p>
        </p:txBody>
      </p:sp>
      <p:sp>
        <p:nvSpPr>
          <p:cNvPr id="8" name="Inhaltsplatzhalter 2"/>
          <p:cNvSpPr>
            <a:spLocks noGrp="1"/>
          </p:cNvSpPr>
          <p:nvPr>
            <p:ph idx="10"/>
            <p:custDataLst>
              <p:tags r:id="rId3"/>
            </p:custDataLst>
          </p:nvPr>
        </p:nvSpPr>
        <p:spPr>
          <a:xfrm>
            <a:off x="4860032" y="1872000"/>
            <a:ext cx="3599968" cy="4266000"/>
          </a:xfrm>
        </p:spPr>
        <p:txBody>
          <a:bodyPr/>
          <a:lstStyle>
            <a:lvl1pPr marL="360000" indent="-360000" defTabSz="720000">
              <a:spcBef>
                <a:spcPts val="0"/>
              </a:spcBef>
              <a:spcAft>
                <a:spcPts val="600"/>
              </a:spcAft>
              <a:buFont typeface="Arial" pitchFamily="34" charset="0"/>
              <a:buChar char="&gt;"/>
              <a:defRPr sz="1700">
                <a:latin typeface="+mj-lt"/>
              </a:defRPr>
            </a:lvl1pPr>
            <a:lvl2pPr marL="719138" indent="-360000" defTabSz="720000">
              <a:spcBef>
                <a:spcPts val="0"/>
              </a:spcBef>
              <a:spcAft>
                <a:spcPts val="600"/>
              </a:spcAft>
              <a:buFont typeface="Arial" pitchFamily="34" charset="0"/>
              <a:buChar char="&gt;"/>
              <a:defRPr sz="1700">
                <a:latin typeface="+mj-lt"/>
              </a:defRPr>
            </a:lvl2pPr>
            <a:lvl3pPr marL="1080000" indent="-360000" defTabSz="720000">
              <a:spcBef>
                <a:spcPts val="0"/>
              </a:spcBef>
              <a:spcAft>
                <a:spcPts val="600"/>
              </a:spcAft>
              <a:buFont typeface="Arial" pitchFamily="34" charset="0"/>
              <a:buChar char="&gt;"/>
              <a:defRPr sz="1700">
                <a:latin typeface="+mj-lt"/>
              </a:defRPr>
            </a:lvl3pPr>
            <a:lvl4pPr marL="1438275" indent="-360000" defTabSz="720000">
              <a:spcBef>
                <a:spcPts val="0"/>
              </a:spcBef>
              <a:spcAft>
                <a:spcPts val="600"/>
              </a:spcAft>
              <a:buFont typeface="Arial" pitchFamily="34" charset="0"/>
              <a:buChar char="&gt;"/>
              <a:defRPr sz="1700">
                <a:latin typeface="+mj-lt"/>
              </a:defRPr>
            </a:lvl4pPr>
            <a:lvl5pPr marL="1800000" indent="-360000" defTabSz="720000">
              <a:spcBef>
                <a:spcPts val="0"/>
              </a:spcBef>
              <a:spcAft>
                <a:spcPts val="600"/>
              </a:spcAft>
              <a:buFont typeface="Arial" pitchFamily="34" charset="0"/>
              <a:buChar char="&gt;"/>
              <a:defRPr sz="1700">
                <a:latin typeface="+mj-lt"/>
              </a:defRPr>
            </a:lvl5pPr>
            <a:lvl6pPr marL="2160000" indent="-360000" defTabSz="900000">
              <a:spcBef>
                <a:spcPts val="0"/>
              </a:spcBef>
              <a:spcAft>
                <a:spcPts val="600"/>
              </a:spcAft>
              <a:buFont typeface="Arial" pitchFamily="34" charset="0"/>
              <a:buChar char="&gt;"/>
              <a:tabLst/>
              <a:defRPr sz="1700">
                <a:latin typeface="+mj-lt"/>
              </a:defRPr>
            </a:lvl6pPr>
            <a:lvl7pPr marL="2520000" indent="-360000" defTabSz="900000">
              <a:spcBef>
                <a:spcPts val="0"/>
              </a:spcBef>
              <a:spcAft>
                <a:spcPts val="600"/>
              </a:spcAft>
              <a:buFont typeface="Arial" pitchFamily="34" charset="0"/>
              <a:buChar char="&gt;"/>
              <a:defRPr sz="1700">
                <a:latin typeface="+mj-lt"/>
              </a:defRPr>
            </a:lvl7pPr>
            <a:lvl8pPr marL="2867025" indent="-354013" defTabSz="900000">
              <a:spcBef>
                <a:spcPts val="0"/>
              </a:spcBef>
              <a:spcAft>
                <a:spcPts val="600"/>
              </a:spcAft>
              <a:buFont typeface="Arial" pitchFamily="34" charset="0"/>
              <a:buChar char="&gt;"/>
              <a:defRPr sz="1700">
                <a:latin typeface="+mj-lt"/>
              </a:defRPr>
            </a:lvl8pPr>
            <a:lvl9pPr marL="3240000" indent="-360000" defTabSz="900000">
              <a:spcBef>
                <a:spcPts val="0"/>
              </a:spcBef>
              <a:spcAft>
                <a:spcPts val="600"/>
              </a:spcAft>
              <a:buFont typeface="Arial" pitchFamily="34" charset="0"/>
              <a:buChar char="&gt;"/>
              <a:defRPr sz="1700">
                <a:latin typeface="+mj-lt"/>
              </a:defRPr>
            </a:lvl9pPr>
          </a:lstStyle>
          <a:p>
            <a:pPr lvl="0"/>
            <a:r>
              <a:rPr lang="de-CH" dirty="0"/>
              <a:t>Textmasterformat bearbeiten</a:t>
            </a:r>
          </a:p>
          <a:p>
            <a:pPr lvl="1"/>
            <a:r>
              <a:rPr lang="de-CH" dirty="0"/>
              <a:t>Zweite Ebene</a:t>
            </a:r>
          </a:p>
          <a:p>
            <a:pPr lvl="2"/>
            <a:r>
              <a:rPr lang="de-CH" dirty="0"/>
              <a:t>Dritte Ebene</a:t>
            </a:r>
          </a:p>
          <a:p>
            <a:pPr lvl="3"/>
            <a:r>
              <a:rPr lang="de-CH" dirty="0"/>
              <a:t>Vierte Ebene</a:t>
            </a:r>
          </a:p>
          <a:p>
            <a:pPr lvl="4"/>
            <a:r>
              <a:rPr lang="de-CH" dirty="0"/>
              <a:t>Fünfte Ebene</a:t>
            </a:r>
          </a:p>
        </p:txBody>
      </p:sp>
      <p:sp>
        <p:nvSpPr>
          <p:cNvPr id="3" name="Foliennummernplatzhalter 2"/>
          <p:cNvSpPr>
            <a:spLocks noGrp="1"/>
          </p:cNvSpPr>
          <p:nvPr>
            <p:ph type="sldNum" sz="quarter" idx="11"/>
            <p:custDataLst>
              <p:tags r:id="rId4"/>
            </p:custDataLst>
          </p:nvPr>
        </p:nvSpPr>
        <p:spPr/>
        <p:txBody>
          <a:bodyPr/>
          <a:lstStyle/>
          <a:p>
            <a:fld id="{342C194F-8FD3-45A2-A5D1-ED489A6EDDDA}" type="slidenum">
              <a:rPr lang="de-CH" smtClean="0"/>
              <a:t>‹Nr.›</a:t>
            </a:fld>
            <a:endParaRPr lang="de-CH" dirty="0"/>
          </a:p>
        </p:txBody>
      </p:sp>
    </p:spTree>
    <p:extLst>
      <p:ext uri="{BB962C8B-B14F-4D97-AF65-F5344CB8AC3E}">
        <p14:creationId xmlns:p14="http://schemas.microsoft.com/office/powerpoint/2010/main" val="3750702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Kapitel">
    <p:spTree>
      <p:nvGrpSpPr>
        <p:cNvPr id="1" name=""/>
        <p:cNvGrpSpPr/>
        <p:nvPr/>
      </p:nvGrpSpPr>
      <p:grpSpPr>
        <a:xfrm>
          <a:off x="0" y="0"/>
          <a:ext cx="0" cy="0"/>
          <a:chOff x="0" y="0"/>
          <a:chExt cx="0" cy="0"/>
        </a:xfrm>
      </p:grpSpPr>
      <p:sp>
        <p:nvSpPr>
          <p:cNvPr id="7" name="Titel 1"/>
          <p:cNvSpPr>
            <a:spLocks noGrp="1"/>
          </p:cNvSpPr>
          <p:nvPr>
            <p:ph type="title" hasCustomPrompt="1"/>
            <p:custDataLst>
              <p:tags r:id="rId1"/>
            </p:custDataLst>
          </p:nvPr>
        </p:nvSpPr>
        <p:spPr>
          <a:xfrm>
            <a:off x="900000" y="1260000"/>
            <a:ext cx="7560000" cy="612000"/>
          </a:xfrm>
        </p:spPr>
        <p:txBody>
          <a:bodyPr/>
          <a:lstStyle>
            <a:lvl1pPr marL="360000" indent="-360000" defTabSz="720000">
              <a:buFont typeface="+mj-lt"/>
              <a:buNone/>
              <a:tabLst/>
              <a:defRPr/>
            </a:lvl1pPr>
          </a:lstStyle>
          <a:p>
            <a:r>
              <a:rPr lang="de-CH" dirty="0"/>
              <a:t>1.	Titel durch Klicken bearbeiten</a:t>
            </a:r>
          </a:p>
        </p:txBody>
      </p:sp>
      <p:sp>
        <p:nvSpPr>
          <p:cNvPr id="8" name="Textplatzhalter 3"/>
          <p:cNvSpPr>
            <a:spLocks noGrp="1"/>
          </p:cNvSpPr>
          <p:nvPr>
            <p:ph type="body" sz="quarter" idx="10" hasCustomPrompt="1"/>
            <p:custDataLst>
              <p:tags r:id="rId2"/>
            </p:custDataLst>
          </p:nvPr>
        </p:nvSpPr>
        <p:spPr>
          <a:xfrm>
            <a:off x="899590" y="1872000"/>
            <a:ext cx="7560842" cy="4266000"/>
          </a:xfrm>
        </p:spPr>
        <p:txBody>
          <a:bodyPr/>
          <a:lstStyle>
            <a:lvl1pPr marL="360000" indent="-360000" defTabSz="720000">
              <a:buFontTx/>
              <a:buNone/>
              <a:defRPr/>
            </a:lvl1pPr>
            <a:lvl2pPr marL="360000" indent="-360000" defTabSz="720000">
              <a:buFontTx/>
              <a:buNone/>
              <a:defRPr b="1"/>
            </a:lvl2pPr>
            <a:lvl3pPr marL="900000" indent="-541338" defTabSz="720000">
              <a:buFontTx/>
              <a:buNone/>
              <a:defRPr/>
            </a:lvl3pPr>
            <a:lvl4pPr marL="900000" indent="-541338" defTabSz="720000">
              <a:buFontTx/>
              <a:buNone/>
              <a:tabLst/>
              <a:defRPr b="1"/>
            </a:lvl4pPr>
          </a:lstStyle>
          <a:p>
            <a:pPr lvl="0"/>
            <a:r>
              <a:rPr lang="de-CH" dirty="0"/>
              <a:t>Positionsindikatoren werden automatisch erstellt</a:t>
            </a:r>
          </a:p>
          <a:p>
            <a:pPr lvl="1"/>
            <a:r>
              <a:rPr lang="de-CH" dirty="0"/>
              <a:t>Zweite Ebene</a:t>
            </a:r>
          </a:p>
          <a:p>
            <a:pPr lvl="2"/>
            <a:r>
              <a:rPr lang="de-CH" dirty="0"/>
              <a:t>Dritte Ebene</a:t>
            </a:r>
          </a:p>
          <a:p>
            <a:pPr lvl="3"/>
            <a:r>
              <a:rPr lang="de-CH" dirty="0"/>
              <a:t>Vierte Ebene</a:t>
            </a:r>
          </a:p>
        </p:txBody>
      </p:sp>
      <p:sp>
        <p:nvSpPr>
          <p:cNvPr id="2" name="Foliennummernplatzhalter 1"/>
          <p:cNvSpPr>
            <a:spLocks noGrp="1"/>
          </p:cNvSpPr>
          <p:nvPr>
            <p:ph type="sldNum" sz="quarter" idx="11"/>
            <p:custDataLst>
              <p:tags r:id="rId3"/>
            </p:custDataLst>
          </p:nvPr>
        </p:nvSpPr>
        <p:spPr/>
        <p:txBody>
          <a:bodyPr/>
          <a:lstStyle/>
          <a:p>
            <a:fld id="{342C194F-8FD3-45A2-A5D1-ED489A6EDDDA}" type="slidenum">
              <a:rPr lang="de-CH" smtClean="0"/>
              <a:t>‹Nr.›</a:t>
            </a:fld>
            <a:endParaRPr lang="de-CH" dirty="0"/>
          </a:p>
        </p:txBody>
      </p:sp>
    </p:spTree>
    <p:extLst>
      <p:ext uri="{BB962C8B-B14F-4D97-AF65-F5344CB8AC3E}">
        <p14:creationId xmlns:p14="http://schemas.microsoft.com/office/powerpoint/2010/main" val="3063437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Unterkapitel">
    <p:spTree>
      <p:nvGrpSpPr>
        <p:cNvPr id="1" name=""/>
        <p:cNvGrpSpPr/>
        <p:nvPr/>
      </p:nvGrpSpPr>
      <p:grpSpPr>
        <a:xfrm>
          <a:off x="0" y="0"/>
          <a:ext cx="0" cy="0"/>
          <a:chOff x="0" y="0"/>
          <a:chExt cx="0" cy="0"/>
        </a:xfrm>
      </p:grpSpPr>
      <p:sp>
        <p:nvSpPr>
          <p:cNvPr id="7" name="Titel 1"/>
          <p:cNvSpPr>
            <a:spLocks noGrp="1"/>
          </p:cNvSpPr>
          <p:nvPr>
            <p:ph type="title" hasCustomPrompt="1"/>
            <p:custDataLst>
              <p:tags r:id="rId1"/>
            </p:custDataLst>
          </p:nvPr>
        </p:nvSpPr>
        <p:spPr>
          <a:xfrm>
            <a:off x="900000" y="1260000"/>
            <a:ext cx="7560000" cy="612000"/>
          </a:xfrm>
        </p:spPr>
        <p:txBody>
          <a:bodyPr/>
          <a:lstStyle>
            <a:lvl1pPr marL="720000" indent="-720000" defTabSz="720000">
              <a:buFont typeface="+mj-lt"/>
              <a:buNone/>
              <a:defRPr/>
            </a:lvl1pPr>
          </a:lstStyle>
          <a:p>
            <a:r>
              <a:rPr lang="de-CH" dirty="0"/>
              <a:t>1.1	Titel durch Klicken bearbeiten</a:t>
            </a:r>
          </a:p>
        </p:txBody>
      </p:sp>
      <p:sp>
        <p:nvSpPr>
          <p:cNvPr id="4" name="Textplatzhalter 3"/>
          <p:cNvSpPr>
            <a:spLocks noGrp="1"/>
          </p:cNvSpPr>
          <p:nvPr>
            <p:ph type="body" sz="quarter" idx="10" hasCustomPrompt="1"/>
            <p:custDataLst>
              <p:tags r:id="rId2"/>
            </p:custDataLst>
          </p:nvPr>
        </p:nvSpPr>
        <p:spPr>
          <a:xfrm>
            <a:off x="899590" y="1872000"/>
            <a:ext cx="7560842" cy="4266000"/>
          </a:xfrm>
        </p:spPr>
        <p:txBody>
          <a:bodyPr/>
          <a:lstStyle>
            <a:lvl1pPr marL="360000" indent="-360000" defTabSz="720000">
              <a:buFontTx/>
              <a:buNone/>
              <a:defRPr/>
            </a:lvl1pPr>
            <a:lvl2pPr marL="360000" indent="-360000" defTabSz="720000">
              <a:buFontTx/>
              <a:buNone/>
              <a:defRPr b="1"/>
            </a:lvl2pPr>
            <a:lvl3pPr marL="900000" indent="-541338" defTabSz="720000">
              <a:buFontTx/>
              <a:buNone/>
              <a:defRPr/>
            </a:lvl3pPr>
            <a:lvl4pPr marL="900000" indent="-541338" defTabSz="720000">
              <a:buFontTx/>
              <a:buNone/>
              <a:tabLst/>
              <a:defRPr b="1"/>
            </a:lvl4pPr>
          </a:lstStyle>
          <a:p>
            <a:pPr lvl="0"/>
            <a:r>
              <a:rPr lang="de-CH" dirty="0"/>
              <a:t>Positionsindikatoren werden automatisch erstellt</a:t>
            </a:r>
          </a:p>
          <a:p>
            <a:pPr lvl="1"/>
            <a:r>
              <a:rPr lang="de-CH" dirty="0"/>
              <a:t>Zweite Ebene</a:t>
            </a:r>
          </a:p>
          <a:p>
            <a:pPr lvl="2"/>
            <a:r>
              <a:rPr lang="de-CH" dirty="0"/>
              <a:t>Dritte Ebene</a:t>
            </a:r>
          </a:p>
          <a:p>
            <a:pPr lvl="3"/>
            <a:r>
              <a:rPr lang="de-CH" dirty="0"/>
              <a:t>Vierte Ebene</a:t>
            </a:r>
          </a:p>
        </p:txBody>
      </p:sp>
      <p:sp>
        <p:nvSpPr>
          <p:cNvPr id="2" name="Foliennummernplatzhalter 1"/>
          <p:cNvSpPr>
            <a:spLocks noGrp="1"/>
          </p:cNvSpPr>
          <p:nvPr>
            <p:ph type="sldNum" sz="quarter" idx="11"/>
            <p:custDataLst>
              <p:tags r:id="rId3"/>
            </p:custDataLst>
          </p:nvPr>
        </p:nvSpPr>
        <p:spPr/>
        <p:txBody>
          <a:bodyPr/>
          <a:lstStyle/>
          <a:p>
            <a:fld id="{342C194F-8FD3-45A2-A5D1-ED489A6EDDDA}" type="slidenum">
              <a:rPr lang="de-CH" smtClean="0"/>
              <a:t>‹Nr.›</a:t>
            </a:fld>
            <a:endParaRPr lang="de-CH" dirty="0"/>
          </a:p>
        </p:txBody>
      </p:sp>
    </p:spTree>
    <p:extLst>
      <p:ext uri="{BB962C8B-B14F-4D97-AF65-F5344CB8AC3E}">
        <p14:creationId xmlns:p14="http://schemas.microsoft.com/office/powerpoint/2010/main" val="1481733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elfolie mit Bild">
    <p:spTree>
      <p:nvGrpSpPr>
        <p:cNvPr id="1" name=""/>
        <p:cNvGrpSpPr/>
        <p:nvPr/>
      </p:nvGrpSpPr>
      <p:grpSpPr>
        <a:xfrm>
          <a:off x="0" y="0"/>
          <a:ext cx="0" cy="0"/>
          <a:chOff x="0" y="0"/>
          <a:chExt cx="0" cy="0"/>
        </a:xfrm>
      </p:grpSpPr>
      <p:pic>
        <p:nvPicPr>
          <p:cNvPr id="4" name="Grafik 3"/>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0" y="0"/>
            <a:ext cx="9144000" cy="1881949"/>
          </a:xfrm>
          <a:prstGeom prst="rect">
            <a:avLst/>
          </a:prstGeom>
        </p:spPr>
      </p:pic>
      <p:sp>
        <p:nvSpPr>
          <p:cNvPr id="5" name="Textfeld 4"/>
          <p:cNvSpPr txBox="1"/>
          <p:nvPr>
            <p:custDataLst>
              <p:tags r:id="rId2"/>
            </p:custDataLst>
          </p:nvPr>
        </p:nvSpPr>
        <p:spPr>
          <a:xfrm>
            <a:off x="900000" y="1152000"/>
            <a:ext cx="7560000" cy="353943"/>
          </a:xfrm>
          <a:prstGeom prst="rect">
            <a:avLst/>
          </a:prstGeom>
          <a:noFill/>
        </p:spPr>
        <p:txBody>
          <a:bodyPr wrap="square" lIns="0" tIns="0" rIns="0" bIns="0" rtlCol="0">
            <a:spAutoFit/>
          </a:bodyPr>
          <a:lstStyle/>
          <a:p>
            <a:pPr lvl="0"/>
            <a:r>
              <a:rPr lang="de-CH" sz="1150" b="1" i="0" kern="0" cap="all" spc="50" baseline="0">
                <a:latin typeface="Arial" pitchFamily="34" charset="0"/>
                <a:cs typeface="Arial" pitchFamily="34" charset="0"/>
              </a:rPr>
              <a:t>Departement 
Volkswirtschaft und Inneres</a:t>
            </a:r>
            <a:endParaRPr lang="de-CH" sz="1150" b="1" i="0" kern="0" cap="all" spc="50" baseline="0" dirty="0">
              <a:latin typeface="Arial" pitchFamily="34" charset="0"/>
              <a:cs typeface="Arial" pitchFamily="34" charset="0"/>
            </a:endParaRPr>
          </a:p>
        </p:txBody>
      </p:sp>
    </p:spTree>
    <p:extLst>
      <p:ext uri="{BB962C8B-B14F-4D97-AF65-F5344CB8AC3E}">
        <p14:creationId xmlns:p14="http://schemas.microsoft.com/office/powerpoint/2010/main" val="1067059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nhaltsverzeichnis">
    <p:spTree>
      <p:nvGrpSpPr>
        <p:cNvPr id="1" name=""/>
        <p:cNvGrpSpPr/>
        <p:nvPr/>
      </p:nvGrpSpPr>
      <p:grpSpPr>
        <a:xfrm>
          <a:off x="0" y="0"/>
          <a:ext cx="0" cy="0"/>
          <a:chOff x="0" y="0"/>
          <a:chExt cx="0" cy="0"/>
        </a:xfrm>
      </p:grpSpPr>
      <p:sp>
        <p:nvSpPr>
          <p:cNvPr id="4" name="Textfeld 3"/>
          <p:cNvSpPr txBox="1"/>
          <p:nvPr>
            <p:custDataLst>
              <p:tags r:id="rId1"/>
            </p:custDataLst>
          </p:nvPr>
        </p:nvSpPr>
        <p:spPr>
          <a:xfrm>
            <a:off x="899591" y="1259998"/>
            <a:ext cx="3000821" cy="415498"/>
          </a:xfrm>
          <a:prstGeom prst="rect">
            <a:avLst/>
          </a:prstGeom>
          <a:noFill/>
        </p:spPr>
        <p:txBody>
          <a:bodyPr wrap="none" lIns="0" tIns="0" rIns="0" bIns="0" rtlCol="0">
            <a:spAutoFit/>
          </a:bodyPr>
          <a:lstStyle/>
          <a:p>
            <a:pPr marL="0" marR="0" indent="0" algn="l" defTabSz="720000" rtl="0" eaLnBrk="1" fontAlgn="auto" latinLnBrk="0" hangingPunct="1">
              <a:lnSpc>
                <a:spcPct val="100000"/>
              </a:lnSpc>
              <a:spcBef>
                <a:spcPts val="0"/>
              </a:spcBef>
              <a:spcAft>
                <a:spcPts val="0"/>
              </a:spcAft>
              <a:buClrTx/>
              <a:buSzTx/>
              <a:buFontTx/>
              <a:buNone/>
              <a:tabLst/>
              <a:defRPr/>
            </a:pPr>
            <a:r>
              <a:rPr lang="de-CH" sz="2700" b="1" kern="1200">
                <a:solidFill>
                  <a:srgbClr val="0096DF"/>
                </a:solidFill>
                <a:latin typeface="Arial" pitchFamily="34" charset="0"/>
                <a:ea typeface="+mn-ea"/>
                <a:cs typeface="Arial" pitchFamily="34" charset="0"/>
              </a:rPr>
              <a:t>Inhaltsverzeichnis</a:t>
            </a:r>
            <a:endParaRPr lang="de-CH" sz="2700" b="1" kern="1200" dirty="0">
              <a:solidFill>
                <a:srgbClr val="0096DF"/>
              </a:solidFill>
              <a:latin typeface="Arial" pitchFamily="34" charset="0"/>
              <a:ea typeface="+mn-ea"/>
              <a:cs typeface="Arial" pitchFamily="34" charset="0"/>
            </a:endParaRPr>
          </a:p>
        </p:txBody>
      </p:sp>
      <p:sp>
        <p:nvSpPr>
          <p:cNvPr id="6" name="Textplatzhalter 5"/>
          <p:cNvSpPr>
            <a:spLocks noGrp="1"/>
          </p:cNvSpPr>
          <p:nvPr>
            <p:ph type="body" sz="quarter" idx="10" hasCustomPrompt="1"/>
            <p:custDataLst>
              <p:tags r:id="rId2"/>
            </p:custDataLst>
          </p:nvPr>
        </p:nvSpPr>
        <p:spPr>
          <a:xfrm>
            <a:off x="900113" y="1872000"/>
            <a:ext cx="7559675" cy="4266000"/>
          </a:xfrm>
        </p:spPr>
        <p:txBody>
          <a:bodyPr/>
          <a:lstStyle>
            <a:lvl1pPr marL="360000" indent="-360000" defTabSz="720000">
              <a:buFontTx/>
              <a:buNone/>
              <a:defRPr/>
            </a:lvl1pPr>
            <a:lvl2pPr marL="900000" indent="-541338" defTabSz="720000">
              <a:buFontTx/>
              <a:buNone/>
              <a:defRPr/>
            </a:lvl2pPr>
            <a:lvl3pPr marL="719137" indent="0" defTabSz="720000">
              <a:buFontTx/>
              <a:buNone/>
              <a:defRPr/>
            </a:lvl3pPr>
            <a:lvl4pPr marL="1080000" indent="0" defTabSz="720000">
              <a:buFontTx/>
              <a:buNone/>
              <a:defRPr/>
            </a:lvl4pPr>
            <a:lvl5pPr marL="1438275" indent="0" defTabSz="720000">
              <a:buFontTx/>
              <a:buNone/>
              <a:defRPr/>
            </a:lvl5pPr>
            <a:lvl6pPr marL="1800000" indent="0" defTabSz="900000">
              <a:spcBef>
                <a:spcPts val="0"/>
              </a:spcBef>
              <a:spcAft>
                <a:spcPts val="600"/>
              </a:spcAft>
              <a:buNone/>
              <a:defRPr/>
            </a:lvl6pPr>
            <a:lvl7pPr marL="2160000" indent="0" defTabSz="900000">
              <a:spcBef>
                <a:spcPts val="0"/>
              </a:spcBef>
              <a:spcAft>
                <a:spcPts val="600"/>
              </a:spcAft>
              <a:buNone/>
              <a:defRPr/>
            </a:lvl7pPr>
            <a:lvl8pPr marL="2520000" indent="0" defTabSz="900000">
              <a:spcBef>
                <a:spcPts val="0"/>
              </a:spcBef>
              <a:spcAft>
                <a:spcPts val="600"/>
              </a:spcAft>
              <a:buNone/>
              <a:defRPr/>
            </a:lvl8pPr>
            <a:lvl9pPr marL="2880000" indent="0" defTabSz="900000">
              <a:spcBef>
                <a:spcPts val="0"/>
              </a:spcBef>
              <a:spcAft>
                <a:spcPts val="600"/>
              </a:spcAft>
              <a:buNone/>
              <a:defRPr/>
            </a:lvl9pPr>
          </a:lstStyle>
          <a:p>
            <a:pPr lvl="0"/>
            <a:r>
              <a:rPr lang="de-CH" dirty="0"/>
              <a:t>Inhaltsverzeichnis wird automatisch erstellt</a:t>
            </a:r>
          </a:p>
          <a:p>
            <a:pPr lvl="1"/>
            <a:r>
              <a:rPr lang="de-CH" dirty="0"/>
              <a:t>Zweite Ebene</a:t>
            </a:r>
          </a:p>
          <a:p>
            <a:pPr lvl="2"/>
            <a:r>
              <a:rPr lang="de-CH" dirty="0"/>
              <a:t>Dritte Ebene</a:t>
            </a:r>
          </a:p>
          <a:p>
            <a:pPr lvl="3"/>
            <a:r>
              <a:rPr lang="de-CH" dirty="0"/>
              <a:t>Vierte Ebene</a:t>
            </a:r>
          </a:p>
          <a:p>
            <a:pPr lvl="4"/>
            <a:r>
              <a:rPr lang="de-CH" dirty="0"/>
              <a:t>Fünfte Ebene</a:t>
            </a:r>
          </a:p>
        </p:txBody>
      </p:sp>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9144000" cy="1260157"/>
          </a:xfrm>
          <a:prstGeom prst="rect">
            <a:avLst/>
          </a:prstGeom>
        </p:spPr>
      </p:pic>
      <p:sp>
        <p:nvSpPr>
          <p:cNvPr id="2" name="Foliennummernplatzhalter 1"/>
          <p:cNvSpPr>
            <a:spLocks noGrp="1"/>
          </p:cNvSpPr>
          <p:nvPr>
            <p:ph type="sldNum" sz="quarter" idx="11"/>
            <p:custDataLst>
              <p:tags r:id="rId3"/>
            </p:custDataLst>
          </p:nvPr>
        </p:nvSpPr>
        <p:spPr/>
        <p:txBody>
          <a:bodyPr/>
          <a:lstStyle/>
          <a:p>
            <a:fld id="{342C194F-8FD3-45A2-A5D1-ED489A6EDDDA}" type="slidenum">
              <a:rPr lang="de-CH" smtClean="0"/>
              <a:t>‹Nr.›</a:t>
            </a:fld>
            <a:endParaRPr lang="de-CH" dirty="0"/>
          </a:p>
        </p:txBody>
      </p:sp>
    </p:spTree>
    <p:extLst>
      <p:ext uri="{BB962C8B-B14F-4D97-AF65-F5344CB8AC3E}">
        <p14:creationId xmlns:p14="http://schemas.microsoft.com/office/powerpoint/2010/main" val="1512057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image" Target="../media/image1.w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customXml" Target="../../customXml/item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custDataLst>
              <p:tags r:id="rId15"/>
            </p:custDataLst>
          </p:nvPr>
        </p:nvSpPr>
        <p:spPr>
          <a:xfrm>
            <a:off x="900000" y="1260000"/>
            <a:ext cx="7560000" cy="612000"/>
          </a:xfrm>
          <a:prstGeom prst="rect">
            <a:avLst/>
          </a:prstGeom>
        </p:spPr>
        <p:txBody>
          <a:bodyPr vert="horz" lIns="0" tIns="0" rIns="0" bIns="0" rtlCol="0" anchor="t" anchorCtr="0">
            <a:noAutofit/>
          </a:bodyPr>
          <a:lstStyle/>
          <a:p>
            <a:r>
              <a:rPr lang="de-CH" dirty="0"/>
              <a:t>Titelmasterformat durch Klicken bearbeiten</a:t>
            </a:r>
          </a:p>
        </p:txBody>
      </p:sp>
      <p:sp>
        <p:nvSpPr>
          <p:cNvPr id="3" name="Textplatzhalter 2"/>
          <p:cNvSpPr>
            <a:spLocks noGrp="1"/>
          </p:cNvSpPr>
          <p:nvPr>
            <p:ph type="body" idx="1"/>
            <p:custDataLst>
              <p:tags r:id="rId16"/>
            </p:custDataLst>
          </p:nvPr>
        </p:nvSpPr>
        <p:spPr>
          <a:xfrm>
            <a:off x="900000" y="1872000"/>
            <a:ext cx="7560000" cy="4266000"/>
          </a:xfrm>
          <a:prstGeom prst="rect">
            <a:avLst/>
          </a:prstGeom>
        </p:spPr>
        <p:txBody>
          <a:bodyPr vert="horz" lIns="0" tIns="0" rIns="0" bIns="0" rtlCol="0">
            <a:noAutofit/>
          </a:bodyPr>
          <a:lstStyle/>
          <a:p>
            <a:pPr lvl="0"/>
            <a:r>
              <a:rPr lang="de-CH" dirty="0"/>
              <a:t>Textmasterformat bearbeiten</a:t>
            </a:r>
          </a:p>
          <a:p>
            <a:pPr lvl="1"/>
            <a:r>
              <a:rPr lang="de-CH" dirty="0"/>
              <a:t>Zweite Ebene</a:t>
            </a:r>
          </a:p>
          <a:p>
            <a:pPr lvl="2"/>
            <a:r>
              <a:rPr lang="de-CH" dirty="0"/>
              <a:t>Dritte Ebene</a:t>
            </a:r>
          </a:p>
          <a:p>
            <a:pPr lvl="3"/>
            <a:r>
              <a:rPr lang="de-CH" dirty="0"/>
              <a:t>Vierte Ebene</a:t>
            </a:r>
          </a:p>
          <a:p>
            <a:pPr lvl="4"/>
            <a:r>
              <a:rPr lang="de-CH" dirty="0"/>
              <a:t>Fünfte Ebene</a:t>
            </a:r>
          </a:p>
        </p:txBody>
      </p:sp>
      <p:pic>
        <p:nvPicPr>
          <p:cNvPr id="5" name="Grafik 4"/>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0" y="6411600"/>
            <a:ext cx="9144000" cy="463486"/>
          </a:xfrm>
          <a:prstGeom prst="rect">
            <a:avLst/>
          </a:prstGeom>
        </p:spPr>
      </p:pic>
      <p:sp>
        <p:nvSpPr>
          <p:cNvPr id="4" name="Textfeld 3"/>
          <p:cNvSpPr txBox="1"/>
          <p:nvPr>
            <p:custDataLst>
              <p:tags r:id="rId17"/>
            </p:custDataLst>
          </p:nvPr>
        </p:nvSpPr>
        <p:spPr>
          <a:xfrm>
            <a:off x="900000" y="6577200"/>
            <a:ext cx="5832240" cy="230832"/>
          </a:xfrm>
          <a:prstGeom prst="rect">
            <a:avLst/>
          </a:prstGeom>
          <a:noFill/>
        </p:spPr>
        <p:txBody>
          <a:bodyPr wrap="square" rtlCol="0">
            <a:spAutoFit/>
          </a:bodyPr>
          <a:lstStyle/>
          <a:p>
            <a:r>
              <a:rPr lang="de-CH" sz="900" b="1"/>
              <a:t>DEPARTEMENT VOLKSWIRTSCHAFT UND INNERES</a:t>
            </a:r>
            <a:endParaRPr lang="de-CH" sz="900" b="1" dirty="0"/>
          </a:p>
        </p:txBody>
      </p:sp>
      <p:sp>
        <p:nvSpPr>
          <p:cNvPr id="6" name="Foliennummernplatzhalter 5"/>
          <p:cNvSpPr>
            <a:spLocks noGrp="1"/>
          </p:cNvSpPr>
          <p:nvPr>
            <p:ph type="sldNum" sz="quarter" idx="4"/>
            <p:custDataLst>
              <p:tags r:id="rId18"/>
            </p:custDataLst>
          </p:nvPr>
        </p:nvSpPr>
        <p:spPr>
          <a:xfrm>
            <a:off x="6588000" y="6525344"/>
            <a:ext cx="2133600" cy="300561"/>
          </a:xfrm>
          <a:prstGeom prst="rect">
            <a:avLst/>
          </a:prstGeom>
        </p:spPr>
        <p:txBody>
          <a:bodyPr vert="horz" lIns="91440" tIns="45720" rIns="91440" bIns="45720" rtlCol="0" anchor="ctr"/>
          <a:lstStyle>
            <a:lvl1pPr algn="r">
              <a:defRPr lang="de-CH" sz="900" b="0" kern="1200" smtClean="0">
                <a:solidFill>
                  <a:schemeClr val="tx1"/>
                </a:solidFill>
                <a:latin typeface="+mn-lt"/>
                <a:ea typeface="+mn-ea"/>
                <a:cs typeface="+mn-cs"/>
              </a:defRPr>
            </a:lvl1pPr>
          </a:lstStyle>
          <a:p>
            <a:fld id="{EEE59767-BB53-46F8-B414-A78BF3974168}" type="slidenum">
              <a:rPr lang="de-CH" smtClean="0"/>
              <a:pPr/>
              <a:t>‹Nr.›</a:t>
            </a:fld>
            <a:endParaRPr lang="de-CH" dirty="0"/>
          </a:p>
        </p:txBody>
      </p:sp>
    </p:spTree>
    <p:custDataLst>
      <p:custData r:id="rId14"/>
    </p:custDataLst>
    <p:extLst>
      <p:ext uri="{BB962C8B-B14F-4D97-AF65-F5344CB8AC3E}">
        <p14:creationId xmlns:p14="http://schemas.microsoft.com/office/powerpoint/2010/main" val="835025683"/>
      </p:ext>
    </p:extLst>
  </p:cSld>
  <p:clrMap bg1="lt1" tx1="dk1" bg2="lt2" tx2="dk2" accent1="accent1" accent2="accent2" accent3="accent3" accent4="accent4" accent5="accent5" accent6="accent6" hlink="hlink" folHlink="folHlink"/>
  <p:sldLayoutIdLst>
    <p:sldLayoutId id="2147484098" r:id="rId1"/>
    <p:sldLayoutId id="2147484091" r:id="rId2"/>
    <p:sldLayoutId id="2147484092" r:id="rId3"/>
    <p:sldLayoutId id="2147484093" r:id="rId4"/>
    <p:sldLayoutId id="2147484094" r:id="rId5"/>
    <p:sldLayoutId id="2147484095" r:id="rId6"/>
    <p:sldLayoutId id="2147484096" r:id="rId7"/>
    <p:sldLayoutId id="2147484097" r:id="rId8"/>
    <p:sldLayoutId id="2147484099" r:id="rId9"/>
    <p:sldLayoutId id="2147484100" r:id="rId10"/>
    <p:sldLayoutId id="2147484101" r:id="rId11"/>
    <p:sldLayoutId id="2147484102" r:id="rId12"/>
  </p:sldLayoutIdLst>
  <p:hf sldNum="0" hdr="0" ftr="0" dt="0"/>
  <p:txStyles>
    <p:titleStyle>
      <a:lvl1pPr marL="360000" indent="-360000" algn="l" defTabSz="720000" rtl="0" eaLnBrk="1" latinLnBrk="0" hangingPunct="1">
        <a:spcBef>
          <a:spcPct val="0"/>
        </a:spcBef>
        <a:buNone/>
        <a:defRPr sz="2700" b="1" kern="1200">
          <a:solidFill>
            <a:srgbClr val="0096DF"/>
          </a:solidFill>
          <a:latin typeface="Arial" pitchFamily="34" charset="0"/>
          <a:ea typeface="+mj-ea"/>
          <a:cs typeface="Arial" pitchFamily="34" charset="0"/>
        </a:defRPr>
      </a:lvl1pPr>
    </p:titleStyle>
    <p:bodyStyle>
      <a:lvl1pPr marL="360000" indent="-360000" algn="l" defTabSz="720000" rtl="0" eaLnBrk="1" latinLnBrk="0" hangingPunct="1">
        <a:spcBef>
          <a:spcPts val="0"/>
        </a:spcBef>
        <a:spcAft>
          <a:spcPts val="600"/>
        </a:spcAft>
        <a:buFontTx/>
        <a:buChar char="&gt;"/>
        <a:defRPr sz="1700" b="0" kern="1200">
          <a:solidFill>
            <a:schemeClr val="tx1"/>
          </a:solidFill>
          <a:latin typeface="Arial" pitchFamily="34" charset="0"/>
          <a:ea typeface="+mn-ea"/>
          <a:cs typeface="Arial" pitchFamily="34" charset="0"/>
        </a:defRPr>
      </a:lvl1pPr>
      <a:lvl2pPr marL="720000" indent="-360363" algn="l" defTabSz="720000" rtl="0" eaLnBrk="1" latinLnBrk="0" hangingPunct="1">
        <a:spcBef>
          <a:spcPts val="0"/>
        </a:spcBef>
        <a:spcAft>
          <a:spcPts val="600"/>
        </a:spcAft>
        <a:buFontTx/>
        <a:buChar char="&gt;"/>
        <a:defRPr sz="1700" b="0" kern="1200">
          <a:solidFill>
            <a:schemeClr val="tx1"/>
          </a:solidFill>
          <a:latin typeface="Arial" pitchFamily="34" charset="0"/>
          <a:ea typeface="+mn-ea"/>
          <a:cs typeface="Arial" pitchFamily="34" charset="0"/>
        </a:defRPr>
      </a:lvl2pPr>
      <a:lvl3pPr marL="1080000" indent="-360000" algn="l" defTabSz="720000" rtl="0" eaLnBrk="1" latinLnBrk="0" hangingPunct="1">
        <a:spcBef>
          <a:spcPts val="0"/>
        </a:spcBef>
        <a:spcAft>
          <a:spcPts val="600"/>
        </a:spcAft>
        <a:buFontTx/>
        <a:buChar char="&gt;"/>
        <a:defRPr sz="1700" b="0" kern="1200">
          <a:solidFill>
            <a:schemeClr val="tx1"/>
          </a:solidFill>
          <a:latin typeface="Arial" pitchFamily="34" charset="0"/>
          <a:ea typeface="+mn-ea"/>
          <a:cs typeface="Arial" pitchFamily="34" charset="0"/>
        </a:defRPr>
      </a:lvl3pPr>
      <a:lvl4pPr marL="1438275" indent="-360000" algn="l" defTabSz="720000" rtl="0" eaLnBrk="1" latinLnBrk="0" hangingPunct="1">
        <a:spcBef>
          <a:spcPts val="0"/>
        </a:spcBef>
        <a:spcAft>
          <a:spcPts val="600"/>
        </a:spcAft>
        <a:buFontTx/>
        <a:buChar char="&gt;"/>
        <a:defRPr sz="1700" b="0" kern="1200">
          <a:solidFill>
            <a:schemeClr val="tx1"/>
          </a:solidFill>
          <a:latin typeface="Arial" pitchFamily="34" charset="0"/>
          <a:ea typeface="+mn-ea"/>
          <a:cs typeface="Arial" pitchFamily="34" charset="0"/>
        </a:defRPr>
      </a:lvl4pPr>
      <a:lvl5pPr marL="1800000" indent="-360000" algn="l" defTabSz="720000" rtl="0" eaLnBrk="1" latinLnBrk="0" hangingPunct="1">
        <a:spcBef>
          <a:spcPts val="0"/>
        </a:spcBef>
        <a:spcAft>
          <a:spcPts val="600"/>
        </a:spcAft>
        <a:buFontTx/>
        <a:buChar char="&gt;"/>
        <a:defRPr sz="1700" b="0" kern="1200">
          <a:solidFill>
            <a:schemeClr val="tx1"/>
          </a:solidFill>
          <a:latin typeface="Arial" pitchFamily="34" charset="0"/>
          <a:ea typeface="+mn-ea"/>
          <a:cs typeface="Arial" pitchFamily="34" charset="0"/>
        </a:defRPr>
      </a:lvl5pPr>
      <a:lvl6pPr marL="2160000" indent="-360000" algn="l" defTabSz="720000" rtl="0" eaLnBrk="1" latinLnBrk="0" hangingPunct="1">
        <a:spcBef>
          <a:spcPts val="0"/>
        </a:spcBef>
        <a:spcAft>
          <a:spcPts val="600"/>
        </a:spcAft>
        <a:buFontTx/>
        <a:buChar char="&gt;"/>
        <a:defRPr sz="1700" kern="1200">
          <a:solidFill>
            <a:schemeClr val="tx1"/>
          </a:solidFill>
          <a:latin typeface="+mn-lt"/>
          <a:ea typeface="+mn-ea"/>
          <a:cs typeface="+mn-cs"/>
        </a:defRPr>
      </a:lvl6pPr>
      <a:lvl7pPr marL="2520000" indent="-360000" algn="l" defTabSz="720000" rtl="0" eaLnBrk="1" latinLnBrk="0" hangingPunct="1">
        <a:spcBef>
          <a:spcPts val="0"/>
        </a:spcBef>
        <a:spcAft>
          <a:spcPts val="600"/>
        </a:spcAft>
        <a:buFontTx/>
        <a:buChar char="&gt;"/>
        <a:defRPr sz="1700" kern="1200">
          <a:solidFill>
            <a:schemeClr val="tx1"/>
          </a:solidFill>
          <a:latin typeface="+mn-lt"/>
          <a:ea typeface="+mn-ea"/>
          <a:cs typeface="+mn-cs"/>
        </a:defRPr>
      </a:lvl7pPr>
      <a:lvl8pPr marL="2880000" indent="-360000" algn="l" defTabSz="720000" rtl="0" eaLnBrk="1" latinLnBrk="0" hangingPunct="1">
        <a:spcBef>
          <a:spcPts val="0"/>
        </a:spcBef>
        <a:spcAft>
          <a:spcPts val="600"/>
        </a:spcAft>
        <a:buFontTx/>
        <a:buChar char="&gt;"/>
        <a:defRPr sz="1700" kern="1200">
          <a:solidFill>
            <a:schemeClr val="tx1"/>
          </a:solidFill>
          <a:latin typeface="+mn-lt"/>
          <a:ea typeface="+mn-ea"/>
          <a:cs typeface="+mn-cs"/>
        </a:defRPr>
      </a:lvl8pPr>
      <a:lvl9pPr marL="3240000" indent="-360000" algn="l" defTabSz="720000" rtl="0" eaLnBrk="1" latinLnBrk="0" hangingPunct="1">
        <a:spcBef>
          <a:spcPts val="0"/>
        </a:spcBef>
        <a:spcAft>
          <a:spcPts val="600"/>
        </a:spcAft>
        <a:buFontTx/>
        <a:buChar char="&gt;"/>
        <a:defRPr sz="17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40.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49.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50.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tags" Target="../tags/tag51.xml"/><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tags" Target="../tags/tag5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tags" Target="../tags/tag53.xml"/><Relationship Id="rId4" Type="http://schemas.openxmlformats.org/officeDocument/2006/relationships/image" Target="../media/image16.emf"/></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54.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55.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56.xml"/><Relationship Id="rId4" Type="http://schemas.openxmlformats.org/officeDocument/2006/relationships/image" Target="../media/image17.emf"/></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57.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5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1.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59.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60.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61.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6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63.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64.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65.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66.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67.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68.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9.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0.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1.xml"/></Relationships>
</file>

<file path=ppt/slides/_rels/slide3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3.xml"/><Relationship Id="rId1" Type="http://schemas.openxmlformats.org/officeDocument/2006/relationships/tags" Target="../tags/tag7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3.xml"/></Relationships>
</file>

<file path=ppt/slides/_rels/slide3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74.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75.xml"/></Relationships>
</file>

<file path=ppt/slides/_rels/slide3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76.xml"/></Relationships>
</file>

<file path=ppt/slides/_rels/slide38.xml.rels><?xml version="1.0" encoding="UTF-8" standalone="yes"?>
<Relationships xmlns="http://schemas.openxmlformats.org/package/2006/relationships"><Relationship Id="rId3" Type="http://schemas.openxmlformats.org/officeDocument/2006/relationships/hyperlink" Target="https://confluence.bedag.ch/pages/viewpage.action?pageId=83954261" TargetMode="External"/><Relationship Id="rId2" Type="http://schemas.openxmlformats.org/officeDocument/2006/relationships/slideLayout" Target="../slideLayouts/slideLayout2.xml"/><Relationship Id="rId1" Type="http://schemas.openxmlformats.org/officeDocument/2006/relationships/tags" Target="../tags/tag77.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5.xml.rels><?xml version="1.0" encoding="UTF-8" standalone="yes"?>
<Relationships xmlns="http://schemas.openxmlformats.org/package/2006/relationships"><Relationship Id="rId3" Type="http://schemas.openxmlformats.org/officeDocument/2006/relationships/hyperlink" Target="https://www.eoperations.ch/zeichensatz-d/" TargetMode="External"/><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8.xml.rels><?xml version="1.0" encoding="UTF-8" standalone="yes"?>
<Relationships xmlns="http://schemas.openxmlformats.org/package/2006/relationships"><Relationship Id="rId3" Type="http://schemas.openxmlformats.org/officeDocument/2006/relationships/hyperlink" Target="https://confluence.bedag.ch/display/extgeres/Details+Problem+3" TargetMode="External"/><Relationship Id="rId2" Type="http://schemas.openxmlformats.org/officeDocument/2006/relationships/slideLayout" Target="../slideLayouts/slideLayout2.xml"/><Relationship Id="rId1" Type="http://schemas.openxmlformats.org/officeDocument/2006/relationships/tags" Target="../tags/tag47.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3366585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67543" y="765299"/>
            <a:ext cx="8514821" cy="612000"/>
          </a:xfrm>
        </p:spPr>
        <p:txBody>
          <a:bodyPr/>
          <a:lstStyle/>
          <a:p>
            <a:r>
              <a:rPr lang="de-CH" sz="3200" dirty="0"/>
              <a:t>Aktuelle Herausforderungen (V) </a:t>
            </a:r>
          </a:p>
        </p:txBody>
      </p:sp>
      <p:graphicFrame>
        <p:nvGraphicFramePr>
          <p:cNvPr id="2" name="Tabelle 1">
            <a:extLst>
              <a:ext uri="{FF2B5EF4-FFF2-40B4-BE49-F238E27FC236}">
                <a16:creationId xmlns:a16="http://schemas.microsoft.com/office/drawing/2014/main" id="{49E293EF-2FDB-BCC4-A9F1-95D086D648BA}"/>
              </a:ext>
            </a:extLst>
          </p:cNvPr>
          <p:cNvGraphicFramePr>
            <a:graphicFrameLocks noGrp="1"/>
          </p:cNvGraphicFramePr>
          <p:nvPr>
            <p:extLst>
              <p:ext uri="{D42A27DB-BD31-4B8C-83A1-F6EECF244321}">
                <p14:modId xmlns:p14="http://schemas.microsoft.com/office/powerpoint/2010/main" val="3297675582"/>
              </p:ext>
            </p:extLst>
          </p:nvPr>
        </p:nvGraphicFramePr>
        <p:xfrm>
          <a:off x="467543" y="1268760"/>
          <a:ext cx="8514821" cy="242068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351172">
                <a:tc>
                  <a:txBody>
                    <a:bodyPr/>
                    <a:lstStyle/>
                    <a:p>
                      <a:pPr>
                        <a:buFont typeface="Wingdings" panose="05000000000000000000" pitchFamily="2" charset="2"/>
                        <a:buNone/>
                      </a:pPr>
                      <a:r>
                        <a:rPr lang="de-CH" sz="1600" b="1" dirty="0"/>
                        <a:t>Thema:</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de-CH" sz="1600" kern="1200" dirty="0">
                          <a:solidFill>
                            <a:schemeClr val="dk1"/>
                          </a:solidFill>
                          <a:effectLst/>
                          <a:latin typeface="+mn-lt"/>
                          <a:ea typeface="+mn-ea"/>
                          <a:cs typeface="+mn-cs"/>
                        </a:rPr>
                        <a:t>Bei </a:t>
                      </a:r>
                      <a:r>
                        <a:rPr lang="de-CH" sz="1600" kern="1200" dirty="0" err="1">
                          <a:solidFill>
                            <a:schemeClr val="dk1"/>
                          </a:solidFill>
                          <a:effectLst/>
                          <a:latin typeface="+mn-lt"/>
                          <a:ea typeface="+mn-ea"/>
                          <a:cs typeface="+mn-cs"/>
                        </a:rPr>
                        <a:t>Innosolv</a:t>
                      </a:r>
                      <a:r>
                        <a:rPr lang="de-CH" sz="1600" kern="1200" dirty="0">
                          <a:solidFill>
                            <a:schemeClr val="dk1"/>
                          </a:solidFill>
                          <a:effectLst/>
                          <a:latin typeface="+mn-lt"/>
                          <a:ea typeface="+mn-ea"/>
                          <a:cs typeface="+mn-cs"/>
                        </a:rPr>
                        <a:t> wird in Gesamtbeständen bei inaktiven Personen EGID/EWID 999'999'999/999 geliefert. Problem dabei: Hat die Person ein Umzugsdatum, wird die letzte Adresse in der aktiven Zeit überschrieben.</a:t>
                      </a:r>
                    </a:p>
                    <a:p>
                      <a:pPr>
                        <a:buFont typeface="Wingdings" panose="05000000000000000000" pitchFamily="2" charset="2"/>
                        <a:buNone/>
                      </a:pPr>
                      <a:endParaRPr lang="de-CH" sz="1600" b="1" dirty="0"/>
                    </a:p>
                  </a:txBody>
                  <a:tcPr/>
                </a:tc>
                <a:tc>
                  <a:txBody>
                    <a:bodyPr/>
                    <a:lstStyle/>
                    <a:p>
                      <a:r>
                        <a:rPr lang="de-CH" sz="1600" dirty="0"/>
                        <a:t>Was passiert, wenn leere Merkmale geliefert werden?</a:t>
                      </a:r>
                    </a:p>
                  </a:txBody>
                  <a:tcPr/>
                </a:tc>
                <a:extLst>
                  <a:ext uri="{0D108BD9-81ED-4DB2-BD59-A6C34878D82A}">
                    <a16:rowId xmlns:a16="http://schemas.microsoft.com/office/drawing/2014/main" val="4160990883"/>
                  </a:ext>
                </a:extLst>
              </a:tr>
            </a:tbl>
          </a:graphicData>
        </a:graphic>
      </p:graphicFrame>
      <p:sp>
        <p:nvSpPr>
          <p:cNvPr id="4" name="Textfeld 3">
            <a:extLst>
              <a:ext uri="{FF2B5EF4-FFF2-40B4-BE49-F238E27FC236}">
                <a16:creationId xmlns:a16="http://schemas.microsoft.com/office/drawing/2014/main" id="{01C5F07F-24B8-9158-98CB-CFE4ECBD31B1}"/>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04259A88-16CF-40C0-9C9C-8D3DAD553B3C}" type="slidenum">
              <a:rPr lang="de-CH" sz="800" smtClean="0"/>
              <a:t>10</a:t>
            </a:fld>
            <a:endParaRPr lang="de-CH" sz="800" dirty="0"/>
          </a:p>
        </p:txBody>
      </p:sp>
      <p:pic>
        <p:nvPicPr>
          <p:cNvPr id="6" name="Picture 4" descr="3d Man Thumbs Up Stock Photos, Pictures &amp; Royalty-Free Images - iStock">
            <a:extLst>
              <a:ext uri="{FF2B5EF4-FFF2-40B4-BE49-F238E27FC236}">
                <a16:creationId xmlns:a16="http://schemas.microsoft.com/office/drawing/2014/main" id="{C6D28411-E5A4-E2D1-4C3D-B66EE608D8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6027" y="45435"/>
            <a:ext cx="1188177" cy="1188177"/>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CC977BA8-7AEC-808C-773B-42471A9A89A8}"/>
              </a:ext>
            </a:extLst>
          </p:cNvPr>
          <p:cNvSpPr txBox="1"/>
          <p:nvPr/>
        </p:nvSpPr>
        <p:spPr>
          <a:xfrm rot="16200000">
            <a:off x="8249421" y="459422"/>
            <a:ext cx="1223412" cy="369332"/>
          </a:xfrm>
          <a:prstGeom prst="rect">
            <a:avLst/>
          </a:prstGeom>
          <a:noFill/>
        </p:spPr>
        <p:txBody>
          <a:bodyPr wrap="none" rtlCol="0">
            <a:spAutoFit/>
          </a:bodyPr>
          <a:lstStyle/>
          <a:p>
            <a:r>
              <a:rPr lang="de-CH" b="1" dirty="0">
                <a:solidFill>
                  <a:srgbClr val="00B050"/>
                </a:solidFill>
              </a:rPr>
              <a:t>Bestände</a:t>
            </a:r>
          </a:p>
        </p:txBody>
      </p:sp>
      <p:sp>
        <p:nvSpPr>
          <p:cNvPr id="8" name="Textfeld 7">
            <a:extLst>
              <a:ext uri="{FF2B5EF4-FFF2-40B4-BE49-F238E27FC236}">
                <a16:creationId xmlns:a16="http://schemas.microsoft.com/office/drawing/2014/main" id="{8B59E4FA-DA1A-73EA-D38B-28AFC828F678}"/>
              </a:ext>
            </a:extLst>
          </p:cNvPr>
          <p:cNvSpPr txBox="1"/>
          <p:nvPr/>
        </p:nvSpPr>
        <p:spPr>
          <a:xfrm>
            <a:off x="8452527" y="6190704"/>
            <a:ext cx="678638" cy="226591"/>
          </a:xfrm>
          <a:prstGeom prst="rect">
            <a:avLst/>
          </a:prstGeom>
          <a:solidFill>
            <a:srgbClr val="00B050"/>
          </a:solidFill>
        </p:spPr>
        <p:txBody>
          <a:bodyPr wrap="none" lIns="36000" tIns="36000" rIns="36000" bIns="36000" rtlCol="0">
            <a:spAutoFit/>
          </a:bodyPr>
          <a:lstStyle/>
          <a:p>
            <a:r>
              <a:rPr lang="de-CH" sz="1000" b="1" dirty="0">
                <a:solidFill>
                  <a:schemeClr val="bg1"/>
                </a:solidFill>
              </a:rPr>
              <a:t>Christoph</a:t>
            </a:r>
          </a:p>
        </p:txBody>
      </p:sp>
      <p:sp>
        <p:nvSpPr>
          <p:cNvPr id="7" name="Textfeld 6">
            <a:extLst>
              <a:ext uri="{FF2B5EF4-FFF2-40B4-BE49-F238E27FC236}">
                <a16:creationId xmlns:a16="http://schemas.microsoft.com/office/drawing/2014/main" id="{BC585521-09C0-9A62-8789-25EB7420D18C}"/>
              </a:ext>
            </a:extLst>
          </p:cNvPr>
          <p:cNvSpPr txBox="1"/>
          <p:nvPr/>
        </p:nvSpPr>
        <p:spPr>
          <a:xfrm>
            <a:off x="8427613" y="0"/>
            <a:ext cx="704039" cy="215444"/>
          </a:xfrm>
          <a:prstGeom prst="rect">
            <a:avLst/>
          </a:prstGeom>
          <a:noFill/>
        </p:spPr>
        <p:txBody>
          <a:bodyPr wrap="none" rtlCol="0">
            <a:spAutoFit/>
          </a:bodyPr>
          <a:lstStyle/>
          <a:p>
            <a:r>
              <a:rPr lang="de-CH" sz="800" dirty="0"/>
              <a:t>19.08.2024</a:t>
            </a:r>
          </a:p>
        </p:txBody>
      </p:sp>
    </p:spTree>
    <p:extLst>
      <p:ext uri="{BB962C8B-B14F-4D97-AF65-F5344CB8AC3E}">
        <p14:creationId xmlns:p14="http://schemas.microsoft.com/office/powerpoint/2010/main" val="289078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5D1D02-C66B-D889-6C00-FD8ED5DF66B8}"/>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9A33946B-7C7D-1C44-CA7A-3DFDF68D95DA}"/>
              </a:ext>
            </a:extLst>
          </p:cNvPr>
          <p:cNvSpPr>
            <a:spLocks noGrp="1"/>
          </p:cNvSpPr>
          <p:nvPr>
            <p:ph type="title"/>
          </p:nvPr>
        </p:nvSpPr>
        <p:spPr>
          <a:xfrm>
            <a:off x="467543" y="765299"/>
            <a:ext cx="8514821" cy="612000"/>
          </a:xfrm>
        </p:spPr>
        <p:txBody>
          <a:bodyPr/>
          <a:lstStyle/>
          <a:p>
            <a:r>
              <a:rPr lang="de-CH" sz="3200" dirty="0"/>
              <a:t>Aktuelle Herausforderungen (VI) </a:t>
            </a:r>
          </a:p>
        </p:txBody>
      </p:sp>
      <p:graphicFrame>
        <p:nvGraphicFramePr>
          <p:cNvPr id="2" name="Tabelle 1">
            <a:extLst>
              <a:ext uri="{FF2B5EF4-FFF2-40B4-BE49-F238E27FC236}">
                <a16:creationId xmlns:a16="http://schemas.microsoft.com/office/drawing/2014/main" id="{3A4835AB-02AD-BF21-FFE0-2D14CAE87C28}"/>
              </a:ext>
            </a:extLst>
          </p:cNvPr>
          <p:cNvGraphicFramePr>
            <a:graphicFrameLocks noGrp="1"/>
          </p:cNvGraphicFramePr>
          <p:nvPr>
            <p:extLst>
              <p:ext uri="{D42A27DB-BD31-4B8C-83A1-F6EECF244321}">
                <p14:modId xmlns:p14="http://schemas.microsoft.com/office/powerpoint/2010/main" val="527822253"/>
              </p:ext>
            </p:extLst>
          </p:nvPr>
        </p:nvGraphicFramePr>
        <p:xfrm>
          <a:off x="470797" y="1296343"/>
          <a:ext cx="8514821" cy="290836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606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i="0" kern="1200" dirty="0">
                          <a:solidFill>
                            <a:schemeClr val="dk1"/>
                          </a:solidFill>
                          <a:effectLst/>
                          <a:latin typeface="+mn-lt"/>
                          <a:ea typeface="+mn-ea"/>
                          <a:cs typeface="+mn-cs"/>
                        </a:rPr>
                        <a:t>Thema:</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0" i="0" kern="1200" dirty="0">
                          <a:solidFill>
                            <a:schemeClr val="dk1"/>
                          </a:solidFill>
                          <a:effectLst/>
                          <a:latin typeface="+mn-lt"/>
                          <a:ea typeface="+mn-ea"/>
                          <a:cs typeface="+mn-cs"/>
                        </a:rPr>
                        <a:t>Wenn ein neues Länderupdate vom BFS in die EWK eingelesen wird, entstehen daraus keinerlei Meldungen für geänderte Länder (z.B. Wechsel von "Türkei" nach "Türkiye").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600" b="0" i="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i="0" kern="1200" dirty="0">
                          <a:solidFill>
                            <a:schemeClr val="dk1"/>
                          </a:solidFill>
                          <a:effectLst/>
                          <a:latin typeface="+mn-lt"/>
                          <a:ea typeface="+mn-ea"/>
                          <a:cs typeface="+mn-cs"/>
                        </a:rPr>
                        <a:t>Problem:</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0" i="0" kern="1200" dirty="0">
                          <a:solidFill>
                            <a:schemeClr val="dk1"/>
                          </a:solidFill>
                          <a:effectLst/>
                          <a:latin typeface="+mn-lt"/>
                          <a:ea typeface="+mn-ea"/>
                          <a:cs typeface="+mn-cs"/>
                        </a:rPr>
                        <a:t>Es fehlen somit sämtliche Meldungen auf GERES (z.B. für Geburtsort, Herkunftsort, Staatsangehörigkeit, ...).</a:t>
                      </a:r>
                    </a:p>
                  </a:txBody>
                  <a:tcPr/>
                </a:tc>
                <a:tc>
                  <a:txBody>
                    <a:bodyPr/>
                    <a:lstStyle/>
                    <a:p>
                      <a:r>
                        <a:rPr lang="de-CH" sz="1600" dirty="0"/>
                        <a:t>Regula erfasst bei der </a:t>
                      </a:r>
                      <a:r>
                        <a:rPr lang="de-CH" sz="1600" dirty="0" err="1"/>
                        <a:t>eCH</a:t>
                      </a:r>
                      <a:r>
                        <a:rPr lang="de-CH" sz="1600" dirty="0"/>
                        <a:t> FG Meldewesen einen RFC, mit dem Auftrag, dass in Zukunft nur noch Ländercodes versendet werden sollen</a:t>
                      </a:r>
                    </a:p>
                    <a:p>
                      <a:r>
                        <a:rPr lang="de-CH" sz="1600" dirty="0"/>
                        <a:t>(ERFA: 30.04.2024)</a:t>
                      </a:r>
                    </a:p>
                    <a:p>
                      <a:endParaRPr lang="de-CH" sz="1600" dirty="0"/>
                    </a:p>
                  </a:txBody>
                  <a:tcPr/>
                </a:tc>
                <a:extLst>
                  <a:ext uri="{0D108BD9-81ED-4DB2-BD59-A6C34878D82A}">
                    <a16:rowId xmlns:a16="http://schemas.microsoft.com/office/drawing/2014/main" val="307927679"/>
                  </a:ext>
                </a:extLst>
              </a:tr>
            </a:tbl>
          </a:graphicData>
        </a:graphic>
      </p:graphicFrame>
      <p:pic>
        <p:nvPicPr>
          <p:cNvPr id="4" name="Picture 4" descr="3d Man Thumbs Up Stock Photos, Pictures &amp; Royalty-Free Images - iStock">
            <a:extLst>
              <a:ext uri="{FF2B5EF4-FFF2-40B4-BE49-F238E27FC236}">
                <a16:creationId xmlns:a16="http://schemas.microsoft.com/office/drawing/2014/main" id="{1D97660E-9282-5F64-E688-7BD6D618D6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4629" y="45435"/>
            <a:ext cx="1299575" cy="1299575"/>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BA76E36F-E203-0396-57BE-7840E9C91E61}"/>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071890C9-3360-4FE8-8E34-94BD5B64C48D}" type="slidenum">
              <a:rPr lang="de-CH" sz="800" smtClean="0"/>
              <a:t>11</a:t>
            </a:fld>
            <a:endParaRPr lang="de-CH" sz="800" dirty="0"/>
          </a:p>
        </p:txBody>
      </p:sp>
      <p:sp>
        <p:nvSpPr>
          <p:cNvPr id="5" name="Textfeld 4">
            <a:extLst>
              <a:ext uri="{FF2B5EF4-FFF2-40B4-BE49-F238E27FC236}">
                <a16:creationId xmlns:a16="http://schemas.microsoft.com/office/drawing/2014/main" id="{C89D5AF6-FDF2-6D7F-3F50-9040AB95A623}"/>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7" name="Textfeld 6">
            <a:extLst>
              <a:ext uri="{FF2B5EF4-FFF2-40B4-BE49-F238E27FC236}">
                <a16:creationId xmlns:a16="http://schemas.microsoft.com/office/drawing/2014/main" id="{DAD20B5E-F1DF-8D56-F149-3B0738A75BB6}"/>
              </a:ext>
            </a:extLst>
          </p:cNvPr>
          <p:cNvSpPr txBox="1"/>
          <p:nvPr/>
        </p:nvSpPr>
        <p:spPr>
          <a:xfrm>
            <a:off x="8427613" y="0"/>
            <a:ext cx="704039" cy="215444"/>
          </a:xfrm>
          <a:prstGeom prst="rect">
            <a:avLst/>
          </a:prstGeom>
          <a:noFill/>
        </p:spPr>
        <p:txBody>
          <a:bodyPr wrap="none" rtlCol="0">
            <a:spAutoFit/>
          </a:bodyPr>
          <a:lstStyle/>
          <a:p>
            <a:r>
              <a:rPr lang="de-CH" sz="800" dirty="0"/>
              <a:t>14.08.2024</a:t>
            </a:r>
          </a:p>
        </p:txBody>
      </p:sp>
      <p:sp>
        <p:nvSpPr>
          <p:cNvPr id="8" name="Textfeld 7">
            <a:extLst>
              <a:ext uri="{FF2B5EF4-FFF2-40B4-BE49-F238E27FC236}">
                <a16:creationId xmlns:a16="http://schemas.microsoft.com/office/drawing/2014/main" id="{F02A0BF0-E1AC-1531-3A6E-9890EBE8A2B2}"/>
              </a:ext>
            </a:extLst>
          </p:cNvPr>
          <p:cNvSpPr txBox="1"/>
          <p:nvPr/>
        </p:nvSpPr>
        <p:spPr>
          <a:xfrm rot="18862465">
            <a:off x="6789636" y="3405503"/>
            <a:ext cx="654346" cy="276999"/>
          </a:xfrm>
          <a:prstGeom prst="rect">
            <a:avLst/>
          </a:prstGeom>
          <a:noFill/>
        </p:spPr>
        <p:txBody>
          <a:bodyPr wrap="none" rtlCol="0">
            <a:spAutoFit/>
          </a:bodyPr>
          <a:lstStyle/>
          <a:p>
            <a:r>
              <a:rPr lang="de-CH" sz="1200" b="1" dirty="0">
                <a:solidFill>
                  <a:srgbClr val="FF0000"/>
                </a:solidFill>
              </a:rPr>
              <a:t>Status</a:t>
            </a:r>
          </a:p>
        </p:txBody>
      </p:sp>
    </p:spTree>
    <p:extLst>
      <p:ext uri="{BB962C8B-B14F-4D97-AF65-F5344CB8AC3E}">
        <p14:creationId xmlns:p14="http://schemas.microsoft.com/office/powerpoint/2010/main" val="2986393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5D1D02-C66B-D889-6C00-FD8ED5DF66B8}"/>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9A33946B-7C7D-1C44-CA7A-3DFDF68D95DA}"/>
              </a:ext>
            </a:extLst>
          </p:cNvPr>
          <p:cNvSpPr>
            <a:spLocks noGrp="1"/>
          </p:cNvSpPr>
          <p:nvPr>
            <p:ph type="title"/>
          </p:nvPr>
        </p:nvSpPr>
        <p:spPr>
          <a:xfrm>
            <a:off x="467543" y="765299"/>
            <a:ext cx="8514821" cy="612000"/>
          </a:xfrm>
        </p:spPr>
        <p:txBody>
          <a:bodyPr/>
          <a:lstStyle/>
          <a:p>
            <a:r>
              <a:rPr lang="de-CH" sz="3200" dirty="0"/>
              <a:t>Aktuelle Herausforderungen (VIII) </a:t>
            </a:r>
          </a:p>
        </p:txBody>
      </p:sp>
      <p:graphicFrame>
        <p:nvGraphicFramePr>
          <p:cNvPr id="2" name="Tabelle 1">
            <a:extLst>
              <a:ext uri="{FF2B5EF4-FFF2-40B4-BE49-F238E27FC236}">
                <a16:creationId xmlns:a16="http://schemas.microsoft.com/office/drawing/2014/main" id="{3A4835AB-02AD-BF21-FFE0-2D14CAE87C28}"/>
              </a:ext>
            </a:extLst>
          </p:cNvPr>
          <p:cNvGraphicFramePr>
            <a:graphicFrameLocks noGrp="1"/>
          </p:cNvGraphicFramePr>
          <p:nvPr>
            <p:extLst>
              <p:ext uri="{D42A27DB-BD31-4B8C-83A1-F6EECF244321}">
                <p14:modId xmlns:p14="http://schemas.microsoft.com/office/powerpoint/2010/main" val="815328180"/>
              </p:ext>
            </p:extLst>
          </p:nvPr>
        </p:nvGraphicFramePr>
        <p:xfrm>
          <a:off x="470797" y="1293287"/>
          <a:ext cx="8514821" cy="339604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606132">
                <a:tc>
                  <a:txBody>
                    <a:bodyPr/>
                    <a:lstStyle/>
                    <a:p>
                      <a:pPr marL="0" lvl="1" indent="0">
                        <a:buFont typeface="Wingdings" panose="05000000000000000000" pitchFamily="2" charset="2"/>
                        <a:buNone/>
                      </a:pPr>
                      <a:r>
                        <a:rPr lang="de-CH" sz="1600" b="1" kern="1200" dirty="0">
                          <a:solidFill>
                            <a:schemeClr val="dk1"/>
                          </a:solidFill>
                          <a:effectLst/>
                          <a:latin typeface="+mn-lt"/>
                          <a:ea typeface="Calibri" panose="020F0502020204030204" pitchFamily="34" charset="0"/>
                          <a:cs typeface="+mn-cs"/>
                        </a:rPr>
                        <a:t>Thema:</a:t>
                      </a:r>
                    </a:p>
                    <a:p>
                      <a:pPr marL="0" lvl="1" indent="0">
                        <a:buFont typeface="Wingdings" panose="05000000000000000000" pitchFamily="2" charset="2"/>
                        <a:buNone/>
                      </a:pPr>
                      <a:r>
                        <a:rPr lang="de-CH" sz="1600" b="1" kern="1200" dirty="0">
                          <a:solidFill>
                            <a:schemeClr val="dk1"/>
                          </a:solidFill>
                          <a:effectLst/>
                          <a:latin typeface="+mn-lt"/>
                          <a:ea typeface="Calibri" panose="020F0502020204030204" pitchFamily="34" charset="0"/>
                          <a:cs typeface="+mn-cs"/>
                        </a:rPr>
                        <a:t>ZEMIS</a:t>
                      </a:r>
                      <a:r>
                        <a:rPr lang="de-CH" sz="1600" b="1" kern="1200" baseline="0" dirty="0">
                          <a:solidFill>
                            <a:schemeClr val="dk1"/>
                          </a:solidFill>
                          <a:effectLst/>
                          <a:latin typeface="+mn-lt"/>
                          <a:ea typeface="Calibri" panose="020F0502020204030204" pitchFamily="34" charset="0"/>
                          <a:cs typeface="+mn-cs"/>
                        </a:rPr>
                        <a:t> Nummer II, </a:t>
                      </a:r>
                      <a:r>
                        <a:rPr lang="de-CH" sz="1600" kern="1200" baseline="0" dirty="0">
                          <a:solidFill>
                            <a:schemeClr val="dk1"/>
                          </a:solidFill>
                          <a:effectLst/>
                          <a:latin typeface="+mn-lt"/>
                          <a:ea typeface="Calibri" panose="020F0502020204030204" pitchFamily="34" charset="0"/>
                          <a:cs typeface="+mn-cs"/>
                        </a:rPr>
                        <a:t>Fehlende Prüfung, dass ein Paar nicht die gleiche Nummer haben kann (-&gt; Fehler beim Zuzug, kann dieser nicht erstellt werden).</a:t>
                      </a:r>
                    </a:p>
                    <a:p>
                      <a:pPr marL="0" lvl="1" indent="0">
                        <a:buFontTx/>
                        <a:buNone/>
                      </a:pPr>
                      <a:endParaRPr lang="de-CH" sz="1600" kern="1200" baseline="0" dirty="0">
                        <a:solidFill>
                          <a:schemeClr val="dk1"/>
                        </a:solidFill>
                        <a:effectLst/>
                        <a:latin typeface="+mn-lt"/>
                        <a:ea typeface="Calibri" panose="020F0502020204030204" pitchFamily="34" charset="0"/>
                        <a:cs typeface="+mn-cs"/>
                      </a:endParaRPr>
                    </a:p>
                    <a:p>
                      <a:pPr marL="0" lvl="1" indent="0">
                        <a:buFontTx/>
                        <a:buNone/>
                      </a:pPr>
                      <a:r>
                        <a:rPr lang="de-CH" sz="1600" kern="1200" baseline="0" dirty="0">
                          <a:solidFill>
                            <a:schemeClr val="dk1"/>
                          </a:solidFill>
                          <a:effectLst/>
                          <a:latin typeface="+mn-lt"/>
                          <a:ea typeface="Calibri" panose="020F0502020204030204" pitchFamily="34" charset="0"/>
                          <a:cs typeface="+mn-cs"/>
                        </a:rPr>
                        <a:t>E002431, Ammerswil: CH.AHV wurde doppelt verwendet</a:t>
                      </a:r>
                    </a:p>
                    <a:p>
                      <a:pPr marL="0" lvl="1" indent="0">
                        <a:buFontTx/>
                        <a:buNone/>
                      </a:pPr>
                      <a:endParaRPr lang="de-CH" sz="1600" kern="1200" baseline="0" dirty="0">
                        <a:solidFill>
                          <a:schemeClr val="dk1"/>
                        </a:solidFill>
                        <a:effectLst/>
                        <a:latin typeface="+mn-lt"/>
                        <a:ea typeface="Calibri" panose="020F0502020204030204" pitchFamily="34" charset="0"/>
                        <a:cs typeface="+mn-cs"/>
                      </a:endParaRPr>
                    </a:p>
                    <a:p>
                      <a:pPr marL="0" lvl="1" indent="0">
                        <a:buFontTx/>
                        <a:buNone/>
                      </a:pPr>
                      <a:r>
                        <a:rPr lang="de-CH" sz="1600" b="1" kern="1200" baseline="0" dirty="0">
                          <a:solidFill>
                            <a:schemeClr val="dk1"/>
                          </a:solidFill>
                          <a:effectLst/>
                          <a:latin typeface="+mn-lt"/>
                          <a:ea typeface="Calibri" panose="020F0502020204030204" pitchFamily="34" charset="0"/>
                          <a:cs typeface="+mn-cs"/>
                        </a:rPr>
                        <a:t>Problem:</a:t>
                      </a:r>
                    </a:p>
                    <a:p>
                      <a:pPr marL="0" lvl="1" indent="0">
                        <a:buFontTx/>
                        <a:buNone/>
                      </a:pPr>
                      <a:r>
                        <a:rPr lang="de-CH" sz="1600" kern="1200" baseline="0" dirty="0">
                          <a:solidFill>
                            <a:schemeClr val="dk1"/>
                          </a:solidFill>
                          <a:effectLst/>
                          <a:latin typeface="+mn-lt"/>
                          <a:ea typeface="Calibri" panose="020F0502020204030204" pitchFamily="34" charset="0"/>
                          <a:cs typeface="+mn-cs"/>
                        </a:rPr>
                        <a:t>Doppelt vergeben Identifikatoren führen zu fachlichen Fehlern und Aufwand.</a:t>
                      </a:r>
                      <a:endParaRPr lang="de-CH" sz="1600" kern="1200" dirty="0">
                        <a:solidFill>
                          <a:schemeClr val="dk1"/>
                        </a:solidFill>
                        <a:effectLst/>
                        <a:latin typeface="+mn-lt"/>
                        <a:ea typeface="Calibri" panose="020F0502020204030204" pitchFamily="34" charset="0"/>
                        <a:cs typeface="+mn-cs"/>
                      </a:endParaRPr>
                    </a:p>
                  </a:txBody>
                  <a:tcPr/>
                </a:tc>
                <a:tc>
                  <a:txBody>
                    <a:bodyPr/>
                    <a:lstStyle/>
                    <a:p>
                      <a:pPr marL="285750" indent="-285750">
                        <a:buFont typeface="Wingdings" panose="05000000000000000000" pitchFamily="2" charset="2"/>
                        <a:buChar char="§"/>
                      </a:pPr>
                      <a:r>
                        <a:rPr lang="de-CH" sz="1600" dirty="0"/>
                        <a:t>Regel 60 (IDs bei Person und Beziehungspersonen in selber Meldung):</a:t>
                      </a:r>
                    </a:p>
                    <a:p>
                      <a:pPr marL="285750" indent="-285750">
                        <a:buFont typeface="Wingdings" panose="05000000000000000000" pitchFamily="2" charset="2"/>
                        <a:buChar char="§"/>
                      </a:pPr>
                      <a:r>
                        <a:rPr lang="de-CH" sz="1600" dirty="0"/>
                        <a:t>Das andere Problem ist, dass Geres bei den IDs nur die VN innerhalb Gemeinde prüft, jedoch nicht die ZEMIS</a:t>
                      </a:r>
                      <a:br>
                        <a:rPr lang="de-CH" sz="1600" dirty="0"/>
                      </a:br>
                      <a:r>
                        <a:rPr lang="de-CH" sz="1600" dirty="0"/>
                        <a:t>Wichtig: Auch die SW-Anbieter sollten prüfen, dass ZEMIS-IDs nicht bei verschiedenen Personen verwendet werden, denn Geres merkt das nicht. </a:t>
                      </a:r>
                    </a:p>
                    <a:p>
                      <a:endParaRPr lang="de-CH" sz="1600" dirty="0"/>
                    </a:p>
                  </a:txBody>
                  <a:tcPr/>
                </a:tc>
                <a:extLst>
                  <a:ext uri="{0D108BD9-81ED-4DB2-BD59-A6C34878D82A}">
                    <a16:rowId xmlns:a16="http://schemas.microsoft.com/office/drawing/2014/main" val="2551045776"/>
                  </a:ext>
                </a:extLst>
              </a:tr>
            </a:tbl>
          </a:graphicData>
        </a:graphic>
      </p:graphicFrame>
      <p:pic>
        <p:nvPicPr>
          <p:cNvPr id="4" name="Picture 4" descr="3d Man Thumbs Up Stock Photos, Pictures &amp; Royalty-Free Images - iStock">
            <a:extLst>
              <a:ext uri="{FF2B5EF4-FFF2-40B4-BE49-F238E27FC236}">
                <a16:creationId xmlns:a16="http://schemas.microsoft.com/office/drawing/2014/main" id="{1D97660E-9282-5F64-E688-7BD6D618D6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00226" y="19310"/>
            <a:ext cx="1273978" cy="1273978"/>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BA76E36F-E203-0396-57BE-7840E9C91E61}"/>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071890C9-3360-4FE8-8E34-94BD5B64C48D}" type="slidenum">
              <a:rPr lang="de-CH" sz="800" smtClean="0"/>
              <a:t>12</a:t>
            </a:fld>
            <a:endParaRPr lang="de-CH" sz="800" dirty="0"/>
          </a:p>
        </p:txBody>
      </p:sp>
      <p:sp>
        <p:nvSpPr>
          <p:cNvPr id="5" name="Textfeld 4">
            <a:extLst>
              <a:ext uri="{FF2B5EF4-FFF2-40B4-BE49-F238E27FC236}">
                <a16:creationId xmlns:a16="http://schemas.microsoft.com/office/drawing/2014/main" id="{C89D5AF6-FDF2-6D7F-3F50-9040AB95A623}"/>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7" name="Textfeld 6">
            <a:extLst>
              <a:ext uri="{FF2B5EF4-FFF2-40B4-BE49-F238E27FC236}">
                <a16:creationId xmlns:a16="http://schemas.microsoft.com/office/drawing/2014/main" id="{DAD20B5E-F1DF-8D56-F149-3B0738A75BB6}"/>
              </a:ext>
            </a:extLst>
          </p:cNvPr>
          <p:cNvSpPr txBox="1"/>
          <p:nvPr/>
        </p:nvSpPr>
        <p:spPr>
          <a:xfrm>
            <a:off x="8427613" y="0"/>
            <a:ext cx="704039" cy="215444"/>
          </a:xfrm>
          <a:prstGeom prst="rect">
            <a:avLst/>
          </a:prstGeom>
          <a:noFill/>
        </p:spPr>
        <p:txBody>
          <a:bodyPr wrap="none" rtlCol="0">
            <a:spAutoFit/>
          </a:bodyPr>
          <a:lstStyle/>
          <a:p>
            <a:r>
              <a:rPr lang="de-CH" sz="800" dirty="0"/>
              <a:t>14.08.2024</a:t>
            </a:r>
          </a:p>
        </p:txBody>
      </p:sp>
      <p:pic>
        <p:nvPicPr>
          <p:cNvPr id="9" name="Grafik 8">
            <a:extLst>
              <a:ext uri="{FF2B5EF4-FFF2-40B4-BE49-F238E27FC236}">
                <a16:creationId xmlns:a16="http://schemas.microsoft.com/office/drawing/2014/main" id="{3A3DB790-5CBE-432A-F2E4-526D0A92DEDE}"/>
              </a:ext>
            </a:extLst>
          </p:cNvPr>
          <p:cNvPicPr>
            <a:picLocks noChangeAspect="1"/>
          </p:cNvPicPr>
          <p:nvPr/>
        </p:nvPicPr>
        <p:blipFill>
          <a:blip r:embed="rId4"/>
          <a:stretch>
            <a:fillRect/>
          </a:stretch>
        </p:blipFill>
        <p:spPr>
          <a:xfrm>
            <a:off x="467543" y="4853602"/>
            <a:ext cx="4420880" cy="1422221"/>
          </a:xfrm>
          <a:prstGeom prst="rect">
            <a:avLst/>
          </a:prstGeom>
        </p:spPr>
      </p:pic>
      <p:pic>
        <p:nvPicPr>
          <p:cNvPr id="10" name="Grafik 9">
            <a:extLst>
              <a:ext uri="{FF2B5EF4-FFF2-40B4-BE49-F238E27FC236}">
                <a16:creationId xmlns:a16="http://schemas.microsoft.com/office/drawing/2014/main" id="{67089121-BEC7-0D87-E74C-B5F87852ED35}"/>
              </a:ext>
            </a:extLst>
          </p:cNvPr>
          <p:cNvPicPr>
            <a:picLocks noChangeAspect="1"/>
          </p:cNvPicPr>
          <p:nvPr/>
        </p:nvPicPr>
        <p:blipFill rotWithShape="1">
          <a:blip r:embed="rId5"/>
          <a:srcRect t="13750" r="14823"/>
          <a:stretch/>
        </p:blipFill>
        <p:spPr>
          <a:xfrm>
            <a:off x="6228184" y="4220350"/>
            <a:ext cx="2746020" cy="2087520"/>
          </a:xfrm>
          <a:prstGeom prst="rect">
            <a:avLst/>
          </a:prstGeom>
        </p:spPr>
      </p:pic>
    </p:spTree>
    <p:extLst>
      <p:ext uri="{BB962C8B-B14F-4D97-AF65-F5344CB8AC3E}">
        <p14:creationId xmlns:p14="http://schemas.microsoft.com/office/powerpoint/2010/main" val="1270399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67543" y="765299"/>
            <a:ext cx="8514821" cy="612000"/>
          </a:xfrm>
        </p:spPr>
        <p:txBody>
          <a:bodyPr/>
          <a:lstStyle/>
          <a:p>
            <a:r>
              <a:rPr lang="de-CH" sz="3200" dirty="0"/>
              <a:t>Aktuelle Herausforderungen (IX) </a:t>
            </a:r>
          </a:p>
        </p:txBody>
      </p:sp>
      <p:graphicFrame>
        <p:nvGraphicFramePr>
          <p:cNvPr id="2" name="Tabelle 1">
            <a:extLst>
              <a:ext uri="{FF2B5EF4-FFF2-40B4-BE49-F238E27FC236}">
                <a16:creationId xmlns:a16="http://schemas.microsoft.com/office/drawing/2014/main" id="{1F731CFA-8BD8-5F1F-1A14-9320394B163E}"/>
              </a:ext>
            </a:extLst>
          </p:cNvPr>
          <p:cNvGraphicFramePr>
            <a:graphicFrameLocks noGrp="1"/>
          </p:cNvGraphicFramePr>
          <p:nvPr>
            <p:extLst>
              <p:ext uri="{D42A27DB-BD31-4B8C-83A1-F6EECF244321}">
                <p14:modId xmlns:p14="http://schemas.microsoft.com/office/powerpoint/2010/main" val="235472771"/>
              </p:ext>
            </p:extLst>
          </p:nvPr>
        </p:nvGraphicFramePr>
        <p:xfrm>
          <a:off x="467543" y="1268760"/>
          <a:ext cx="8514821" cy="412756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351172">
                <a:tc>
                  <a:txBody>
                    <a:bodyPr/>
                    <a:lstStyle/>
                    <a:p>
                      <a:pPr>
                        <a:buFont typeface="Wingdings" panose="05000000000000000000" pitchFamily="2" charset="2"/>
                        <a:buNone/>
                      </a:pPr>
                      <a:r>
                        <a:rPr lang="de-CH" sz="1600" b="1" dirty="0"/>
                        <a:t>Thema:</a:t>
                      </a:r>
                    </a:p>
                    <a:p>
                      <a:pPr>
                        <a:buFont typeface="Wingdings" panose="05000000000000000000" pitchFamily="2" charset="2"/>
                        <a:buNone/>
                      </a:pPr>
                      <a:r>
                        <a:rPr lang="de-CH" sz="1600" b="1" dirty="0"/>
                        <a:t>Ausländerkategorie und Regel 79</a:t>
                      </a:r>
                    </a:p>
                    <a:p>
                      <a:pPr lvl="0"/>
                      <a:r>
                        <a:rPr lang="de-CH" sz="1600" kern="1200" dirty="0">
                          <a:solidFill>
                            <a:schemeClr val="dk1"/>
                          </a:solidFill>
                          <a:effectLst/>
                          <a:latin typeface="+mn-lt"/>
                          <a:ea typeface="+mn-ea"/>
                          <a:cs typeface="+mn-cs"/>
                        </a:rPr>
                        <a:t>(Fachliches Datum (Ausländerkategorie gültig ab) in Meldung darf höchstens 6 Monate in der Zukunft liegen).</a:t>
                      </a:r>
                    </a:p>
                    <a:p>
                      <a:pPr lvl="0"/>
                      <a:r>
                        <a:rPr lang="de-CH" sz="1600" kern="1200" dirty="0">
                          <a:solidFill>
                            <a:schemeClr val="dk1"/>
                          </a:solidFill>
                          <a:effectLst/>
                          <a:latin typeface="+mn-lt"/>
                          <a:ea typeface="+mn-ea"/>
                          <a:cs typeface="+mn-cs"/>
                        </a:rPr>
                        <a:t>Das war in den letzten Jahren der häufigste Fehler und auch 2024 wieder der Spitzenreiter.</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de-CH" sz="1600" kern="1200" dirty="0">
                          <a:solidFill>
                            <a:schemeClr val="dk1"/>
                          </a:solidFill>
                          <a:effectLst/>
                          <a:latin typeface="+mn-lt"/>
                          <a:ea typeface="+mn-ea"/>
                          <a:cs typeface="+mn-cs"/>
                        </a:rPr>
                        <a:t>Dieser Fehler kommt bei einigen SW-Anbietern praktisch nie vor, bei anderen hingegen oft.</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de-CH" sz="1600" kern="1200" dirty="0">
                          <a:solidFill>
                            <a:schemeClr val="dk1"/>
                          </a:solidFill>
                          <a:effectLst/>
                          <a:latin typeface="+mn-lt"/>
                          <a:ea typeface="+mn-ea"/>
                          <a:cs typeface="+mn-cs"/>
                        </a:rPr>
                        <a:t>Es handelt sich nicht um einen SW-Fehler. Die Angaben folgen falsch oder zu früh von ZEMIS. </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de-CH" sz="1600" kern="1200" dirty="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a:solidFill>
                            <a:schemeClr val="dk1"/>
                          </a:solidFill>
                          <a:effectLst/>
                          <a:latin typeface="+mn-lt"/>
                          <a:ea typeface="+mn-ea"/>
                          <a:cs typeface="+mn-cs"/>
                        </a:rPr>
                        <a:t>Informationen aus der letzten Sitzung FG </a:t>
                      </a:r>
                      <a:r>
                        <a:rPr lang="de-CH" sz="1600" kern="1200" dirty="0" err="1">
                          <a:solidFill>
                            <a:schemeClr val="dk1"/>
                          </a:solidFill>
                          <a:effectLst/>
                          <a:latin typeface="+mn-lt"/>
                          <a:ea typeface="+mn-ea"/>
                          <a:cs typeface="+mn-cs"/>
                        </a:rPr>
                        <a:t>eCH</a:t>
                      </a:r>
                      <a:r>
                        <a:rPr lang="de-CH" sz="1600" kern="1200" dirty="0">
                          <a:solidFill>
                            <a:schemeClr val="dk1"/>
                          </a:solidFill>
                          <a:effectLst/>
                          <a:latin typeface="+mn-lt"/>
                          <a:ea typeface="+mn-ea"/>
                          <a:cs typeface="+mn-cs"/>
                        </a:rPr>
                        <a:t> Meldewesen: </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a:solidFill>
                            <a:schemeClr val="dk1"/>
                          </a:solidFill>
                          <a:effectLst/>
                          <a:latin typeface="+mn-lt"/>
                          <a:ea typeface="+mn-ea"/>
                          <a:cs typeface="+mn-cs"/>
                        </a:rPr>
                        <a:t>Das SEM bringt per Ende Oktober 24 Änderungen im Bereich der von/bis Daten. Weitere Massnahmen, falls noch nötig, machen erst danach Sinn..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600" kern="1200" dirty="0">
                        <a:solidFill>
                          <a:schemeClr val="dk1"/>
                        </a:solidFill>
                        <a:effectLst/>
                        <a:latin typeface="+mn-lt"/>
                        <a:ea typeface="+mn-ea"/>
                        <a:cs typeface="+mn-cs"/>
                      </a:endParaRPr>
                    </a:p>
                  </a:txBody>
                  <a:tcPr/>
                </a:tc>
                <a:extLst>
                  <a:ext uri="{0D108BD9-81ED-4DB2-BD59-A6C34878D82A}">
                    <a16:rowId xmlns:a16="http://schemas.microsoft.com/office/drawing/2014/main" val="1496788730"/>
                  </a:ext>
                </a:extLst>
              </a:tr>
            </a:tbl>
          </a:graphicData>
        </a:graphic>
      </p:graphicFrame>
      <p:pic>
        <p:nvPicPr>
          <p:cNvPr id="4" name="Picture 4" descr="3d Man Thumbs Up Stock Photos, Pictures &amp; Royalty-Free Images - iStock">
            <a:extLst>
              <a:ext uri="{FF2B5EF4-FFF2-40B4-BE49-F238E27FC236}">
                <a16:creationId xmlns:a16="http://schemas.microsoft.com/office/drawing/2014/main" id="{A4FD7930-3B3E-EDD6-377A-AB48E1300F5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3056" y="44624"/>
            <a:ext cx="1181432" cy="1181432"/>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8B0ACF97-8C3E-3912-63AA-411D3C001098}"/>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45DF38AA-C39D-42DF-9969-743196718657}" type="slidenum">
              <a:rPr lang="de-CH" sz="800" smtClean="0"/>
              <a:t>13</a:t>
            </a:fld>
            <a:endParaRPr lang="de-CH" sz="800" dirty="0"/>
          </a:p>
        </p:txBody>
      </p:sp>
      <p:sp>
        <p:nvSpPr>
          <p:cNvPr id="5" name="Textfeld 4">
            <a:extLst>
              <a:ext uri="{FF2B5EF4-FFF2-40B4-BE49-F238E27FC236}">
                <a16:creationId xmlns:a16="http://schemas.microsoft.com/office/drawing/2014/main" id="{D4DEEC2D-1DF8-0306-15F0-35C7E68E1894}"/>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7" name="Textfeld 6">
            <a:extLst>
              <a:ext uri="{FF2B5EF4-FFF2-40B4-BE49-F238E27FC236}">
                <a16:creationId xmlns:a16="http://schemas.microsoft.com/office/drawing/2014/main" id="{F411D777-44CB-74F1-B6F3-D08BB425803F}"/>
              </a:ext>
            </a:extLst>
          </p:cNvPr>
          <p:cNvSpPr txBox="1"/>
          <p:nvPr/>
        </p:nvSpPr>
        <p:spPr>
          <a:xfrm>
            <a:off x="8427613" y="0"/>
            <a:ext cx="704039" cy="215444"/>
          </a:xfrm>
          <a:prstGeom prst="rect">
            <a:avLst/>
          </a:prstGeom>
          <a:noFill/>
        </p:spPr>
        <p:txBody>
          <a:bodyPr wrap="none" rtlCol="0">
            <a:spAutoFit/>
          </a:bodyPr>
          <a:lstStyle/>
          <a:p>
            <a:r>
              <a:rPr lang="de-CH" sz="800" dirty="0"/>
              <a:t>14.08.2024</a:t>
            </a:r>
          </a:p>
        </p:txBody>
      </p:sp>
      <p:sp>
        <p:nvSpPr>
          <p:cNvPr id="9" name="Textfeld 8">
            <a:extLst>
              <a:ext uri="{FF2B5EF4-FFF2-40B4-BE49-F238E27FC236}">
                <a16:creationId xmlns:a16="http://schemas.microsoft.com/office/drawing/2014/main" id="{6BEA0284-B8D2-E776-534D-2ADBE3A7AE78}"/>
              </a:ext>
            </a:extLst>
          </p:cNvPr>
          <p:cNvSpPr txBox="1"/>
          <p:nvPr/>
        </p:nvSpPr>
        <p:spPr>
          <a:xfrm>
            <a:off x="7808120" y="6190704"/>
            <a:ext cx="1323045" cy="226591"/>
          </a:xfrm>
          <a:prstGeom prst="rect">
            <a:avLst/>
          </a:prstGeom>
          <a:solidFill>
            <a:srgbClr val="00B050"/>
          </a:solidFill>
        </p:spPr>
        <p:txBody>
          <a:bodyPr wrap="none" lIns="36000" tIns="36000" rIns="36000" bIns="36000" rtlCol="0">
            <a:spAutoFit/>
          </a:bodyPr>
          <a:lstStyle/>
          <a:p>
            <a:pPr algn="r"/>
            <a:r>
              <a:rPr lang="de-CH" sz="1000" b="1" dirty="0">
                <a:solidFill>
                  <a:schemeClr val="bg1"/>
                </a:solidFill>
              </a:rPr>
              <a:t>Prüfen ab November</a:t>
            </a:r>
          </a:p>
        </p:txBody>
      </p:sp>
    </p:spTree>
    <p:extLst>
      <p:ext uri="{BB962C8B-B14F-4D97-AF65-F5344CB8AC3E}">
        <p14:creationId xmlns:p14="http://schemas.microsoft.com/office/powerpoint/2010/main" val="220519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67543" y="765299"/>
            <a:ext cx="8514821" cy="612000"/>
          </a:xfrm>
        </p:spPr>
        <p:txBody>
          <a:bodyPr/>
          <a:lstStyle/>
          <a:p>
            <a:r>
              <a:rPr lang="de-CH" sz="3200" dirty="0"/>
              <a:t>Aktuelle Herausforderungen (X) </a:t>
            </a:r>
          </a:p>
        </p:txBody>
      </p:sp>
      <p:graphicFrame>
        <p:nvGraphicFramePr>
          <p:cNvPr id="2" name="Tabelle 1">
            <a:extLst>
              <a:ext uri="{FF2B5EF4-FFF2-40B4-BE49-F238E27FC236}">
                <a16:creationId xmlns:a16="http://schemas.microsoft.com/office/drawing/2014/main" id="{1F731CFA-8BD8-5F1F-1A14-9320394B163E}"/>
              </a:ext>
            </a:extLst>
          </p:cNvPr>
          <p:cNvGraphicFramePr>
            <a:graphicFrameLocks noGrp="1"/>
          </p:cNvGraphicFramePr>
          <p:nvPr>
            <p:extLst>
              <p:ext uri="{D42A27DB-BD31-4B8C-83A1-F6EECF244321}">
                <p14:modId xmlns:p14="http://schemas.microsoft.com/office/powerpoint/2010/main" val="570369037"/>
              </p:ext>
            </p:extLst>
          </p:nvPr>
        </p:nvGraphicFramePr>
        <p:xfrm>
          <a:off x="467543" y="1268760"/>
          <a:ext cx="8514821" cy="339604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351172">
                <a:tc>
                  <a:txBody>
                    <a:bodyPr/>
                    <a:lstStyle/>
                    <a:p>
                      <a:pPr>
                        <a:buFont typeface="Wingdings" panose="05000000000000000000" pitchFamily="2" charset="2"/>
                        <a:buNone/>
                      </a:pPr>
                      <a:r>
                        <a:rPr lang="de-CH" sz="1600" b="1" dirty="0">
                          <a:latin typeface="+mn-lt"/>
                        </a:rPr>
                        <a:t>Thema:</a:t>
                      </a:r>
                    </a:p>
                    <a:p>
                      <a:pPr>
                        <a:buFont typeface="Wingdings" panose="05000000000000000000" pitchFamily="2" charset="2"/>
                        <a:buNone/>
                      </a:pPr>
                      <a:r>
                        <a:rPr lang="de-CH" sz="1600" b="1" dirty="0">
                          <a:latin typeface="+mn-lt"/>
                        </a:rPr>
                        <a:t>Staatsangehörigkeit / Heimatort</a:t>
                      </a:r>
                    </a:p>
                    <a:p>
                      <a:pPr marL="176213" lvl="1" indent="-176213">
                        <a:buFont typeface="Wingdings" panose="05000000000000000000" pitchFamily="2" charset="2"/>
                        <a:buChar char="§"/>
                      </a:pPr>
                      <a:r>
                        <a:rPr lang="de-CH" sz="1600" dirty="0">
                          <a:effectLst/>
                          <a:latin typeface="+mn-lt"/>
                          <a:ea typeface="Calibri" panose="020F0502020204030204" pitchFamily="34" charset="0"/>
                        </a:rPr>
                        <a:t>Staatsangehörigkeit «Gültig ab» &gt; Datum fehlt  (z.B. </a:t>
                      </a:r>
                      <a:r>
                        <a:rPr lang="de-CH" sz="1600" dirty="0" err="1">
                          <a:effectLst/>
                          <a:latin typeface="+mn-lt"/>
                          <a:ea typeface="Calibri" panose="020F0502020204030204" pitchFamily="34" charset="0"/>
                        </a:rPr>
                        <a:t>PersID</a:t>
                      </a:r>
                      <a:r>
                        <a:rPr lang="de-CH" sz="1600" dirty="0">
                          <a:effectLst/>
                          <a:latin typeface="+mn-lt"/>
                          <a:ea typeface="Calibri" panose="020F0502020204030204" pitchFamily="34" charset="0"/>
                        </a:rPr>
                        <a:t> 10118, Grellingen)</a:t>
                      </a:r>
                    </a:p>
                    <a:p>
                      <a:pPr marL="176213" lvl="1" indent="-176213">
                        <a:buFont typeface="Wingdings" panose="05000000000000000000" pitchFamily="2" charset="2"/>
                        <a:buChar char="§"/>
                      </a:pPr>
                      <a:r>
                        <a:rPr lang="de-CH" sz="1600" dirty="0">
                          <a:effectLst/>
                          <a:latin typeface="+mn-lt"/>
                          <a:ea typeface="Calibri" panose="020F0502020204030204" pitchFamily="34" charset="0"/>
                        </a:rPr>
                        <a:t>Staatsangehörigkeit «Gültig ab» = häufig Zuzugsdatum</a:t>
                      </a:r>
                    </a:p>
                    <a:p>
                      <a:pPr marL="176213" lvl="1" indent="-176213">
                        <a:buFont typeface="Wingdings" panose="05000000000000000000" pitchFamily="2" charset="2"/>
                        <a:buChar char="§"/>
                      </a:pPr>
                      <a:r>
                        <a:rPr lang="de-CH" sz="1600" dirty="0">
                          <a:effectLst/>
                          <a:latin typeface="+mn-lt"/>
                          <a:ea typeface="Calibri" panose="020F0502020204030204" pitchFamily="34" charset="0"/>
                        </a:rPr>
                        <a:t>Fehlt häufig, da optional? Auch bei eingebürgerten Personen.</a:t>
                      </a:r>
                    </a:p>
                    <a:p>
                      <a:pPr marL="176213" lvl="1" indent="-176213">
                        <a:buFont typeface="Wingdings" panose="05000000000000000000" pitchFamily="2" charset="2"/>
                        <a:buChar char="§"/>
                      </a:pPr>
                      <a:r>
                        <a:rPr lang="de-CH" sz="1600" dirty="0">
                          <a:effectLst/>
                          <a:latin typeface="+mn-lt"/>
                          <a:ea typeface="Calibri" panose="020F0502020204030204" pitchFamily="34" charset="0"/>
                        </a:rPr>
                        <a:t>Heimatort gültig</a:t>
                      </a:r>
                      <a:r>
                        <a:rPr lang="de-CH" sz="1600" baseline="0" dirty="0">
                          <a:effectLst/>
                          <a:latin typeface="+mn-lt"/>
                          <a:ea typeface="Calibri" panose="020F0502020204030204" pitchFamily="34" charset="0"/>
                        </a:rPr>
                        <a:t> ab, wird geschrieben bei der Einbürgerung aber </a:t>
                      </a:r>
                      <a:r>
                        <a:rPr lang="de-CH" sz="1600" dirty="0">
                          <a:effectLst/>
                          <a:latin typeface="+mn-lt"/>
                          <a:ea typeface="Calibri" panose="020F0502020204030204" pitchFamily="34" charset="0"/>
                        </a:rPr>
                        <a:t>Staatsangehörigkeit gültig ab nicht, kommt dann aber im Bestand (Lücke bei</a:t>
                      </a:r>
                      <a:r>
                        <a:rPr lang="de-CH" sz="1600" baseline="0" dirty="0">
                          <a:effectLst/>
                          <a:latin typeface="+mn-lt"/>
                          <a:ea typeface="Calibri" panose="020F0502020204030204" pitchFamily="34" charset="0"/>
                        </a:rPr>
                        <a:t> den Meldungen).</a:t>
                      </a:r>
                      <a:endParaRPr lang="de-CH" sz="16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a:solidFill>
                            <a:schemeClr val="dk1"/>
                          </a:solidFill>
                          <a:effectLst/>
                          <a:latin typeface="+mn-lt"/>
                          <a:ea typeface="+mn-ea"/>
                          <a:cs typeface="+mn-cs"/>
                        </a:rPr>
                        <a:t>Das «gültig ab» gleich dem Zuzugsdatum, wenn es nicht bekannt ist, macht keinen Sinn (z.B. Einbürgerung).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600" dirty="0"/>
                    </a:p>
                    <a:p>
                      <a:r>
                        <a:rPr lang="de-CH" sz="1600" dirty="0"/>
                        <a:t>21.5.2024, ERFA EWD/FDA, mit Vertretern des VAE: leer lassen, da es falsch ist, das Zuzugsdatum zu verwenden. Betroffen sind rund 180'000 Personen.</a:t>
                      </a:r>
                    </a:p>
                  </a:txBody>
                  <a:tcPr/>
                </a:tc>
                <a:extLst>
                  <a:ext uri="{0D108BD9-81ED-4DB2-BD59-A6C34878D82A}">
                    <a16:rowId xmlns:a16="http://schemas.microsoft.com/office/drawing/2014/main" val="1496788730"/>
                  </a:ext>
                </a:extLst>
              </a:tr>
            </a:tbl>
          </a:graphicData>
        </a:graphic>
      </p:graphicFrame>
      <p:pic>
        <p:nvPicPr>
          <p:cNvPr id="4" name="Picture 4" descr="3d Man Thumbs Up Stock Photos, Pictures &amp; Royalty-Free Images - iStock">
            <a:extLst>
              <a:ext uri="{FF2B5EF4-FFF2-40B4-BE49-F238E27FC236}">
                <a16:creationId xmlns:a16="http://schemas.microsoft.com/office/drawing/2014/main" id="{A4FD7930-3B3E-EDD6-377A-AB48E1300F5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3056" y="44624"/>
            <a:ext cx="1181432" cy="1181432"/>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8B0ACF97-8C3E-3912-63AA-411D3C001098}"/>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70D78274-B65B-4728-8D95-E8CFBB32B0CE}" type="slidenum">
              <a:rPr lang="de-CH" sz="800" smtClean="0"/>
              <a:t>14</a:t>
            </a:fld>
            <a:endParaRPr lang="de-CH" sz="800" dirty="0"/>
          </a:p>
        </p:txBody>
      </p:sp>
      <p:sp>
        <p:nvSpPr>
          <p:cNvPr id="5" name="Textfeld 4">
            <a:extLst>
              <a:ext uri="{FF2B5EF4-FFF2-40B4-BE49-F238E27FC236}">
                <a16:creationId xmlns:a16="http://schemas.microsoft.com/office/drawing/2014/main" id="{F88526B0-CC3D-5AB0-F144-1CC242631DC4}"/>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7" name="Textfeld 6">
            <a:extLst>
              <a:ext uri="{FF2B5EF4-FFF2-40B4-BE49-F238E27FC236}">
                <a16:creationId xmlns:a16="http://schemas.microsoft.com/office/drawing/2014/main" id="{7A49EA6E-5EE3-19A9-2C0A-223F8C08D847}"/>
              </a:ext>
            </a:extLst>
          </p:cNvPr>
          <p:cNvSpPr txBox="1"/>
          <p:nvPr/>
        </p:nvSpPr>
        <p:spPr>
          <a:xfrm>
            <a:off x="8427613" y="0"/>
            <a:ext cx="704039" cy="215444"/>
          </a:xfrm>
          <a:prstGeom prst="rect">
            <a:avLst/>
          </a:prstGeom>
          <a:noFill/>
        </p:spPr>
        <p:txBody>
          <a:bodyPr wrap="none" rtlCol="0">
            <a:spAutoFit/>
          </a:bodyPr>
          <a:lstStyle/>
          <a:p>
            <a:r>
              <a:rPr lang="de-CH" sz="800" dirty="0"/>
              <a:t>14.08.2024</a:t>
            </a:r>
          </a:p>
        </p:txBody>
      </p:sp>
      <p:pic>
        <p:nvPicPr>
          <p:cNvPr id="11" name="Grafik 10">
            <a:extLst>
              <a:ext uri="{FF2B5EF4-FFF2-40B4-BE49-F238E27FC236}">
                <a16:creationId xmlns:a16="http://schemas.microsoft.com/office/drawing/2014/main" id="{F93DD015-FFE9-97AE-B2A1-15F4F3BE0F3A}"/>
              </a:ext>
            </a:extLst>
          </p:cNvPr>
          <p:cNvPicPr>
            <a:picLocks noChangeAspect="1"/>
          </p:cNvPicPr>
          <p:nvPr/>
        </p:nvPicPr>
        <p:blipFill>
          <a:blip r:embed="rId4"/>
          <a:stretch>
            <a:fillRect/>
          </a:stretch>
        </p:blipFill>
        <p:spPr>
          <a:xfrm>
            <a:off x="4191438" y="4615011"/>
            <a:ext cx="4762500" cy="1838325"/>
          </a:xfrm>
          <a:prstGeom prst="rect">
            <a:avLst/>
          </a:prstGeom>
        </p:spPr>
      </p:pic>
    </p:spTree>
    <p:extLst>
      <p:ext uri="{BB962C8B-B14F-4D97-AF65-F5344CB8AC3E}">
        <p14:creationId xmlns:p14="http://schemas.microsoft.com/office/powerpoint/2010/main" val="1679638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a:extLst>
              <a:ext uri="{FF2B5EF4-FFF2-40B4-BE49-F238E27FC236}">
                <a16:creationId xmlns:a16="http://schemas.microsoft.com/office/drawing/2014/main" id="{F15552F3-CCB0-95E3-0C76-751026863C70}"/>
              </a:ext>
            </a:extLst>
          </p:cNvPr>
          <p:cNvGraphicFramePr>
            <a:graphicFrameLocks noGrp="1"/>
          </p:cNvGraphicFramePr>
          <p:nvPr>
            <p:extLst>
              <p:ext uri="{D42A27DB-BD31-4B8C-83A1-F6EECF244321}">
                <p14:modId xmlns:p14="http://schemas.microsoft.com/office/powerpoint/2010/main" val="3881335378"/>
              </p:ext>
            </p:extLst>
          </p:nvPr>
        </p:nvGraphicFramePr>
        <p:xfrm>
          <a:off x="470797" y="1345010"/>
          <a:ext cx="8514821" cy="437140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351172">
                <a:tc>
                  <a:txBody>
                    <a:bodyPr/>
                    <a:lstStyle/>
                    <a:p>
                      <a:pPr algn="l"/>
                      <a:r>
                        <a:rPr lang="de-CH" sz="1600" b="1" dirty="0"/>
                        <a:t>Thema:</a:t>
                      </a:r>
                    </a:p>
                    <a:p>
                      <a:pPr algn="l"/>
                      <a:r>
                        <a:rPr lang="de-CH" sz="1600" b="1" dirty="0"/>
                        <a:t>Umzug</a:t>
                      </a:r>
                      <a:r>
                        <a:rPr lang="de-CH" sz="1600" dirty="0"/>
                        <a:t> innerhalb des Sammelhaushalts wird erfasst, wenn z.B. jemand vom Heim Brugg (Aufenthalt) ins Heim Aarau (Aufenthalt) umzieht, wird in der Hauptwohnsitzgemeinde ein Umzug innerhalb des Sammelhaushaltes erfasst. </a:t>
                      </a:r>
                    </a:p>
                    <a:p>
                      <a:pPr algn="l"/>
                      <a:endParaRPr lang="de-CH" sz="1600" dirty="0"/>
                    </a:p>
                    <a:p>
                      <a:pPr algn="l"/>
                      <a:r>
                        <a:rPr lang="de-CH" sz="1600" b="1" dirty="0"/>
                        <a:t>Problem:</a:t>
                      </a:r>
                    </a:p>
                    <a:p>
                      <a:pPr algn="l"/>
                      <a:r>
                        <a:rPr lang="de-CH" sz="1600" kern="1200" dirty="0">
                          <a:solidFill>
                            <a:schemeClr val="dk1"/>
                          </a:solidFill>
                          <a:effectLst/>
                          <a:latin typeface="+mn-lt"/>
                          <a:ea typeface="+mn-ea"/>
                          <a:cs typeface="+mn-cs"/>
                        </a:rPr>
                        <a:t>Wechselt eine Person das Heim von einer Nachbarsgemeinde in eine andere, gibt das nur eine Änderung in der Zustelladresse, aber keinen Umzug innerhalb des Sammelhaushaltes. Dies würde auch das Umzugsdatum ändern und zu Problemen mit der SERAFE führen. </a:t>
                      </a:r>
                      <a:endParaRPr lang="de-CH"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a:solidFill>
                            <a:schemeClr val="dk1"/>
                          </a:solidFill>
                          <a:effectLst/>
                          <a:latin typeface="+mn-lt"/>
                          <a:ea typeface="+mn-ea"/>
                          <a:cs typeface="+mn-cs"/>
                        </a:rPr>
                        <a:t>Severin (I) prüft das Thema intern noch.</a:t>
                      </a:r>
                      <a:br>
                        <a:rPr lang="de-CH" sz="1600" kern="1200" dirty="0">
                          <a:solidFill>
                            <a:schemeClr val="dk1"/>
                          </a:solidFill>
                          <a:effectLst/>
                          <a:latin typeface="+mn-lt"/>
                          <a:ea typeface="+mn-ea"/>
                          <a:cs typeface="+mn-cs"/>
                        </a:rPr>
                      </a:br>
                      <a:endParaRPr lang="de-CH" sz="160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a:solidFill>
                            <a:schemeClr val="dk1"/>
                          </a:solidFill>
                          <a:effectLst/>
                          <a:latin typeface="+mn-lt"/>
                          <a:ea typeface="+mn-ea"/>
                          <a:cs typeface="+mn-cs"/>
                        </a:rPr>
                        <a:t>Anscheinend an «Heimatausweis»-Ausstellung gekoppelt. ERFA EWD fragen, wie das im Aargau gehandhabt wird in Zusammenhang Heimatschein und </a:t>
                      </a:r>
                      <a:r>
                        <a:rPr lang="de-CH" sz="1600" kern="1200" dirty="0" err="1">
                          <a:solidFill>
                            <a:schemeClr val="dk1"/>
                          </a:solidFill>
                          <a:effectLst/>
                          <a:latin typeface="+mn-lt"/>
                          <a:ea typeface="+mn-ea"/>
                          <a:cs typeface="+mn-cs"/>
                        </a:rPr>
                        <a:t>Infostar</a:t>
                      </a:r>
                      <a:r>
                        <a:rPr lang="de-CH" sz="1600" kern="1200" dirty="0">
                          <a:solidFill>
                            <a:schemeClr val="dk1"/>
                          </a:solidFill>
                          <a:effectLst/>
                          <a:latin typeface="+mn-lt"/>
                          <a:ea typeface="+mn-ea"/>
                          <a:cs typeface="+mn-cs"/>
                        </a:rPr>
                        <a:t>. Kt. BL führt keine Heimatscheine mehr.</a:t>
                      </a:r>
                      <a:br>
                        <a:rPr lang="de-CH" sz="1600" dirty="0"/>
                      </a:br>
                      <a:endParaRPr lang="de-CH"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a:t>21.5.2024, ERFA EWD/FDA, mit Vertretern des VAE: Es gibt hier keinen Zusammenhang zum Heimatausweis. Somit ist der Umzug nicht nötig und falsch. Gemäss </a:t>
                      </a:r>
                      <a:r>
                        <a:rPr lang="de-CH" sz="1600" dirty="0" err="1"/>
                        <a:t>W.Allemann</a:t>
                      </a:r>
                      <a:r>
                        <a:rPr lang="de-CH" sz="1600" dirty="0"/>
                        <a:t> soll das Thema an der </a:t>
                      </a:r>
                      <a:r>
                        <a:rPr lang="de-CH" sz="1600" dirty="0" err="1"/>
                        <a:t>eCH</a:t>
                      </a:r>
                      <a:r>
                        <a:rPr lang="de-CH" sz="1600" dirty="0"/>
                        <a:t> FG Meldewesen diskutiert werden.</a:t>
                      </a:r>
                    </a:p>
                  </a:txBody>
                  <a:tcPr/>
                </a:tc>
                <a:extLst>
                  <a:ext uri="{0D108BD9-81ED-4DB2-BD59-A6C34878D82A}">
                    <a16:rowId xmlns:a16="http://schemas.microsoft.com/office/drawing/2014/main" val="4160990883"/>
                  </a:ext>
                </a:extLst>
              </a:tr>
            </a:tbl>
          </a:graphicData>
        </a:graphic>
      </p:graphicFrame>
      <p:sp>
        <p:nvSpPr>
          <p:cNvPr id="3" name="Titel 2"/>
          <p:cNvSpPr>
            <a:spLocks noGrp="1"/>
          </p:cNvSpPr>
          <p:nvPr>
            <p:ph type="title"/>
          </p:nvPr>
        </p:nvSpPr>
        <p:spPr>
          <a:xfrm>
            <a:off x="467543" y="765299"/>
            <a:ext cx="8514821" cy="612000"/>
          </a:xfrm>
        </p:spPr>
        <p:txBody>
          <a:bodyPr/>
          <a:lstStyle/>
          <a:p>
            <a:r>
              <a:rPr lang="de-CH" sz="3200" dirty="0"/>
              <a:t>Aktuelle Herausforderungen (XI) </a:t>
            </a:r>
          </a:p>
        </p:txBody>
      </p:sp>
      <p:pic>
        <p:nvPicPr>
          <p:cNvPr id="4" name="Picture 4" descr="3d Man Thumbs Up Stock Photos, Pictures &amp; Royalty-Free Images - iStock">
            <a:extLst>
              <a:ext uri="{FF2B5EF4-FFF2-40B4-BE49-F238E27FC236}">
                <a16:creationId xmlns:a16="http://schemas.microsoft.com/office/drawing/2014/main" id="{35F67E49-91D6-CE5C-00B1-6BD7E5DD12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4629" y="45435"/>
            <a:ext cx="1299575" cy="1299575"/>
          </a:xfrm>
          <a:prstGeom prst="rect">
            <a:avLst/>
          </a:prstGeom>
          <a:noFill/>
          <a:extLst>
            <a:ext uri="{909E8E84-426E-40DD-AFC4-6F175D3DCCD1}">
              <a14:hiddenFill xmlns:a14="http://schemas.microsoft.com/office/drawing/2010/main">
                <a:solidFill>
                  <a:srgbClr val="FFFFFF"/>
                </a:solidFill>
              </a14:hiddenFill>
            </a:ext>
          </a:extLst>
        </p:spPr>
      </p:pic>
      <p:sp>
        <p:nvSpPr>
          <p:cNvPr id="9" name="Textfeld 8">
            <a:extLst>
              <a:ext uri="{FF2B5EF4-FFF2-40B4-BE49-F238E27FC236}">
                <a16:creationId xmlns:a16="http://schemas.microsoft.com/office/drawing/2014/main" id="{8184BD85-0B4E-45D8-56FD-EED9ABA42F9B}"/>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4DC3777E-3E87-421A-B23B-C3B975B876BF}" type="slidenum">
              <a:rPr lang="de-CH" sz="800" smtClean="0"/>
              <a:t>15</a:t>
            </a:fld>
            <a:endParaRPr lang="de-CH" sz="800" dirty="0"/>
          </a:p>
        </p:txBody>
      </p:sp>
      <p:sp>
        <p:nvSpPr>
          <p:cNvPr id="5" name="Textfeld 4">
            <a:extLst>
              <a:ext uri="{FF2B5EF4-FFF2-40B4-BE49-F238E27FC236}">
                <a16:creationId xmlns:a16="http://schemas.microsoft.com/office/drawing/2014/main" id="{48811BD9-2F86-CACC-CEE0-5D09A729D1FE}"/>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6" name="Textfeld 5">
            <a:extLst>
              <a:ext uri="{FF2B5EF4-FFF2-40B4-BE49-F238E27FC236}">
                <a16:creationId xmlns:a16="http://schemas.microsoft.com/office/drawing/2014/main" id="{D99C3C3D-B048-4FC2-78BC-563790C3979A}"/>
              </a:ext>
            </a:extLst>
          </p:cNvPr>
          <p:cNvSpPr txBox="1"/>
          <p:nvPr/>
        </p:nvSpPr>
        <p:spPr>
          <a:xfrm>
            <a:off x="8427613" y="0"/>
            <a:ext cx="704039" cy="215444"/>
          </a:xfrm>
          <a:prstGeom prst="rect">
            <a:avLst/>
          </a:prstGeom>
          <a:noFill/>
        </p:spPr>
        <p:txBody>
          <a:bodyPr wrap="none" rtlCol="0">
            <a:spAutoFit/>
          </a:bodyPr>
          <a:lstStyle/>
          <a:p>
            <a:r>
              <a:rPr lang="de-CH" sz="800" dirty="0"/>
              <a:t>14.08.2024</a:t>
            </a:r>
          </a:p>
        </p:txBody>
      </p:sp>
      <p:sp>
        <p:nvSpPr>
          <p:cNvPr id="7" name="Textfeld 6">
            <a:extLst>
              <a:ext uri="{FF2B5EF4-FFF2-40B4-BE49-F238E27FC236}">
                <a16:creationId xmlns:a16="http://schemas.microsoft.com/office/drawing/2014/main" id="{A8C54DD4-48C8-2601-B785-CB511BB5C4CF}"/>
              </a:ext>
            </a:extLst>
          </p:cNvPr>
          <p:cNvSpPr txBox="1"/>
          <p:nvPr/>
        </p:nvSpPr>
        <p:spPr>
          <a:xfrm rot="18862465">
            <a:off x="3217317" y="5654311"/>
            <a:ext cx="2484976" cy="276999"/>
          </a:xfrm>
          <a:prstGeom prst="rect">
            <a:avLst/>
          </a:prstGeom>
          <a:noFill/>
        </p:spPr>
        <p:txBody>
          <a:bodyPr wrap="none" rtlCol="0">
            <a:spAutoFit/>
          </a:bodyPr>
          <a:lstStyle/>
          <a:p>
            <a:r>
              <a:rPr lang="de-CH" sz="1200" b="1" dirty="0">
                <a:solidFill>
                  <a:srgbClr val="FF0000"/>
                </a:solidFill>
              </a:rPr>
              <a:t>Thema für </a:t>
            </a:r>
            <a:r>
              <a:rPr lang="de-CH" sz="1200" b="1" dirty="0" err="1">
                <a:solidFill>
                  <a:srgbClr val="FF0000"/>
                </a:solidFill>
              </a:rPr>
              <a:t>eCH</a:t>
            </a:r>
            <a:r>
              <a:rPr lang="de-CH" sz="1200" b="1" dirty="0">
                <a:solidFill>
                  <a:srgbClr val="FF0000"/>
                </a:solidFill>
              </a:rPr>
              <a:t> FG Meldewesen</a:t>
            </a:r>
          </a:p>
        </p:txBody>
      </p:sp>
    </p:spTree>
    <p:extLst>
      <p:ext uri="{BB962C8B-B14F-4D97-AF65-F5344CB8AC3E}">
        <p14:creationId xmlns:p14="http://schemas.microsoft.com/office/powerpoint/2010/main" val="39637648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a:extLst>
              <a:ext uri="{FF2B5EF4-FFF2-40B4-BE49-F238E27FC236}">
                <a16:creationId xmlns:a16="http://schemas.microsoft.com/office/drawing/2014/main" id="{F15552F3-CCB0-95E3-0C76-751026863C70}"/>
              </a:ext>
            </a:extLst>
          </p:cNvPr>
          <p:cNvGraphicFramePr>
            <a:graphicFrameLocks noGrp="1"/>
          </p:cNvGraphicFramePr>
          <p:nvPr>
            <p:extLst>
              <p:ext uri="{D42A27DB-BD31-4B8C-83A1-F6EECF244321}">
                <p14:modId xmlns:p14="http://schemas.microsoft.com/office/powerpoint/2010/main" val="3391144624"/>
              </p:ext>
            </p:extLst>
          </p:nvPr>
        </p:nvGraphicFramePr>
        <p:xfrm>
          <a:off x="470797" y="1345010"/>
          <a:ext cx="8514821" cy="437140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606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dirty="0"/>
                        <a:t>Thema:</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a:t>Wie soll bei einer </a:t>
                      </a:r>
                      <a:r>
                        <a:rPr lang="de-CH" sz="1600" b="1" dirty="0"/>
                        <a:t>Massnahme</a:t>
                      </a:r>
                      <a:r>
                        <a:rPr lang="de-CH" sz="1600" dirty="0"/>
                        <a:t> der Gesetzesartikel geändert werden, bei gleichbleibender </a:t>
                      </a:r>
                      <a:r>
                        <a:rPr lang="de-CH" sz="1600" dirty="0" err="1"/>
                        <a:t>MassnahmenID</a:t>
                      </a:r>
                      <a:r>
                        <a:rPr lang="de-CH" sz="1600" dirty="0"/>
                        <a:t>, Thema in </a:t>
                      </a:r>
                      <a:r>
                        <a:rPr lang="de-CH" sz="1600" dirty="0" err="1"/>
                        <a:t>Widen</a:t>
                      </a:r>
                      <a:r>
                        <a:rPr lang="de-CH" sz="1600" dirty="0"/>
                        <a:t>, 27.03.2024</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dirty="0"/>
                        <a:t>Problem:</a:t>
                      </a:r>
                    </a:p>
                    <a:p>
                      <a:r>
                        <a:rPr lang="de-CH" sz="1600" dirty="0"/>
                        <a:t>Die Gemeinden lösen das Problem unterschiedlich: </a:t>
                      </a:r>
                      <a:r>
                        <a:rPr lang="de-CH" sz="1600" i="1" kern="1200" dirty="0">
                          <a:solidFill>
                            <a:schemeClr val="dk1"/>
                          </a:solidFill>
                          <a:effectLst/>
                          <a:latin typeface="+mn-lt"/>
                          <a:ea typeface="+mn-ea"/>
                          <a:cs typeface="+mn-cs"/>
                        </a:rPr>
                        <a:t>Mit der Mutation «Wechsel gesetzlicher Vertreter/KES-Behörde» kannst du nur den Beistand, nicht die Massnahme ändern. </a:t>
                      </a:r>
                    </a:p>
                    <a:p>
                      <a:r>
                        <a:rPr lang="de-CH" sz="1600" i="1" kern="1200" dirty="0">
                          <a:solidFill>
                            <a:schemeClr val="dk1"/>
                          </a:solidFill>
                          <a:effectLst/>
                          <a:latin typeface="+mn-lt"/>
                          <a:ea typeface="+mn-ea"/>
                          <a:cs typeface="+mn-cs"/>
                        </a:rPr>
                        <a:t>Wir heben die Massnahme auf, weil es ein neues Urteil mit neuer Massnahme gibt. Die Aufhebung erfolgt per Datum vor dem neuen Urteil. </a:t>
                      </a:r>
                      <a:endParaRPr lang="de-CH" sz="1600" dirty="0"/>
                    </a:p>
                  </a:txBody>
                  <a:tcPr/>
                </a:tc>
                <a:tc>
                  <a:txBody>
                    <a:bodyPr/>
                    <a:lstStyle/>
                    <a:p>
                      <a:pPr algn="l"/>
                      <a:r>
                        <a:rPr lang="de-CH" sz="1600" dirty="0"/>
                        <a:t>mögliches Vorgehen: </a:t>
                      </a:r>
                    </a:p>
                    <a:p>
                      <a:pPr marL="285750" indent="-285750" algn="l">
                        <a:buFont typeface="Wingdings" panose="05000000000000000000" pitchFamily="2" charset="2"/>
                        <a:buChar char="§"/>
                      </a:pPr>
                      <a:r>
                        <a:rPr lang="de-CH" sz="1600" kern="1200" dirty="0">
                          <a:solidFill>
                            <a:schemeClr val="dk1"/>
                          </a:solidFill>
                          <a:effectLst/>
                          <a:latin typeface="+mn-lt"/>
                          <a:ea typeface="+mn-ea"/>
                          <a:cs typeface="+mn-cs"/>
                        </a:rPr>
                        <a:t>Wechsel kindes- und erwachsenenschutzrechtliche Massnahme: den neuen Gesetzesartikel und den bestehenden (alten) Identifikator der Beziehung nehmen (</a:t>
                      </a:r>
                      <a:r>
                        <a:rPr lang="de-CH" sz="1600" dirty="0"/>
                        <a:t>alte ID, neues Gesetz)</a:t>
                      </a:r>
                    </a:p>
                    <a:p>
                      <a:pPr marL="285750" indent="-285750" algn="l">
                        <a:buFont typeface="Wingdings" panose="05000000000000000000" pitchFamily="2" charset="2"/>
                        <a:buChar char="§"/>
                      </a:pPr>
                      <a:endParaRPr lang="de-CH" sz="1600" dirty="0"/>
                    </a:p>
                    <a:p>
                      <a:pPr marL="285750" indent="-285750" algn="l">
                        <a:buFont typeface="Wingdings" panose="05000000000000000000" pitchFamily="2" charset="2"/>
                        <a:buChar char="§"/>
                      </a:pPr>
                      <a:r>
                        <a:rPr lang="de-CH" sz="1600" dirty="0"/>
                        <a:t>Oder aufheben der alten Massnahem und dann erfassen der neuen (geänderten Massnahme) (neue ID, neues Gesetz)</a:t>
                      </a:r>
                    </a:p>
                    <a:p>
                      <a:pPr algn="l"/>
                      <a:endParaRPr lang="de-CH" sz="1600" dirty="0"/>
                    </a:p>
                    <a:p>
                      <a:pPr algn="l"/>
                      <a:r>
                        <a:rPr lang="de-CH" sz="1600" dirty="0"/>
                        <a:t>Wie wird das bei den SW-Lieferanten gehandhabt?</a:t>
                      </a:r>
                    </a:p>
                  </a:txBody>
                  <a:tcPr/>
                </a:tc>
                <a:extLst>
                  <a:ext uri="{0D108BD9-81ED-4DB2-BD59-A6C34878D82A}">
                    <a16:rowId xmlns:a16="http://schemas.microsoft.com/office/drawing/2014/main" val="2072927269"/>
                  </a:ext>
                </a:extLst>
              </a:tr>
            </a:tbl>
          </a:graphicData>
        </a:graphic>
      </p:graphicFrame>
      <p:sp>
        <p:nvSpPr>
          <p:cNvPr id="3" name="Titel 2"/>
          <p:cNvSpPr>
            <a:spLocks noGrp="1"/>
          </p:cNvSpPr>
          <p:nvPr>
            <p:ph type="title"/>
          </p:nvPr>
        </p:nvSpPr>
        <p:spPr>
          <a:xfrm>
            <a:off x="467543" y="765299"/>
            <a:ext cx="8514821" cy="612000"/>
          </a:xfrm>
        </p:spPr>
        <p:txBody>
          <a:bodyPr/>
          <a:lstStyle/>
          <a:p>
            <a:r>
              <a:rPr lang="de-CH" sz="3200" dirty="0"/>
              <a:t>Aktuelle Herausforderungen (XII) </a:t>
            </a:r>
          </a:p>
        </p:txBody>
      </p:sp>
      <p:pic>
        <p:nvPicPr>
          <p:cNvPr id="4" name="Picture 4" descr="3d Man Thumbs Up Stock Photos, Pictures &amp; Royalty-Free Images - iStock">
            <a:extLst>
              <a:ext uri="{FF2B5EF4-FFF2-40B4-BE49-F238E27FC236}">
                <a16:creationId xmlns:a16="http://schemas.microsoft.com/office/drawing/2014/main" id="{35F67E49-91D6-CE5C-00B1-6BD7E5DD12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4629" y="45435"/>
            <a:ext cx="1299575" cy="1299575"/>
          </a:xfrm>
          <a:prstGeom prst="rect">
            <a:avLst/>
          </a:prstGeom>
          <a:noFill/>
          <a:extLst>
            <a:ext uri="{909E8E84-426E-40DD-AFC4-6F175D3DCCD1}">
              <a14:hiddenFill xmlns:a14="http://schemas.microsoft.com/office/drawing/2010/main">
                <a:solidFill>
                  <a:srgbClr val="FFFFFF"/>
                </a:solidFill>
              </a14:hiddenFill>
            </a:ext>
          </a:extLst>
        </p:spPr>
      </p:pic>
      <p:sp>
        <p:nvSpPr>
          <p:cNvPr id="9" name="Textfeld 8">
            <a:extLst>
              <a:ext uri="{FF2B5EF4-FFF2-40B4-BE49-F238E27FC236}">
                <a16:creationId xmlns:a16="http://schemas.microsoft.com/office/drawing/2014/main" id="{8184BD85-0B4E-45D8-56FD-EED9ABA42F9B}"/>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4DC3777E-3E87-421A-B23B-C3B975B876BF}" type="slidenum">
              <a:rPr lang="de-CH" sz="800" smtClean="0"/>
              <a:t>16</a:t>
            </a:fld>
            <a:endParaRPr lang="de-CH" sz="800" dirty="0"/>
          </a:p>
        </p:txBody>
      </p:sp>
      <p:sp>
        <p:nvSpPr>
          <p:cNvPr id="5" name="Textfeld 4">
            <a:extLst>
              <a:ext uri="{FF2B5EF4-FFF2-40B4-BE49-F238E27FC236}">
                <a16:creationId xmlns:a16="http://schemas.microsoft.com/office/drawing/2014/main" id="{48811BD9-2F86-CACC-CEE0-5D09A729D1FE}"/>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6" name="Textfeld 5">
            <a:extLst>
              <a:ext uri="{FF2B5EF4-FFF2-40B4-BE49-F238E27FC236}">
                <a16:creationId xmlns:a16="http://schemas.microsoft.com/office/drawing/2014/main" id="{D99C3C3D-B048-4FC2-78BC-563790C3979A}"/>
              </a:ext>
            </a:extLst>
          </p:cNvPr>
          <p:cNvSpPr txBox="1"/>
          <p:nvPr/>
        </p:nvSpPr>
        <p:spPr>
          <a:xfrm>
            <a:off x="8427613" y="0"/>
            <a:ext cx="704039" cy="215444"/>
          </a:xfrm>
          <a:prstGeom prst="rect">
            <a:avLst/>
          </a:prstGeom>
          <a:noFill/>
        </p:spPr>
        <p:txBody>
          <a:bodyPr wrap="none" rtlCol="0">
            <a:spAutoFit/>
          </a:bodyPr>
          <a:lstStyle/>
          <a:p>
            <a:r>
              <a:rPr lang="de-CH" sz="800" dirty="0"/>
              <a:t>15.08.2024</a:t>
            </a:r>
          </a:p>
        </p:txBody>
      </p:sp>
      <p:sp>
        <p:nvSpPr>
          <p:cNvPr id="8" name="Textfeld 7">
            <a:extLst>
              <a:ext uri="{FF2B5EF4-FFF2-40B4-BE49-F238E27FC236}">
                <a16:creationId xmlns:a16="http://schemas.microsoft.com/office/drawing/2014/main" id="{7F353373-FEA0-0EE8-1DE0-6766E14D17D5}"/>
              </a:ext>
            </a:extLst>
          </p:cNvPr>
          <p:cNvSpPr txBox="1"/>
          <p:nvPr/>
        </p:nvSpPr>
        <p:spPr>
          <a:xfrm>
            <a:off x="-4730" y="-3112"/>
            <a:ext cx="2146742" cy="369332"/>
          </a:xfrm>
          <a:prstGeom prst="rect">
            <a:avLst/>
          </a:prstGeom>
          <a:solidFill>
            <a:srgbClr val="FFFF00"/>
          </a:solidFill>
        </p:spPr>
        <p:txBody>
          <a:bodyPr wrap="none" rtlCol="0">
            <a:spAutoFit/>
          </a:bodyPr>
          <a:lstStyle/>
          <a:p>
            <a:r>
              <a:rPr lang="de-CH" dirty="0"/>
              <a:t>Neu ab 05.09.2024</a:t>
            </a:r>
          </a:p>
        </p:txBody>
      </p:sp>
    </p:spTree>
    <p:extLst>
      <p:ext uri="{BB962C8B-B14F-4D97-AF65-F5344CB8AC3E}">
        <p14:creationId xmlns:p14="http://schemas.microsoft.com/office/powerpoint/2010/main" val="909408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67543" y="765299"/>
            <a:ext cx="8514821" cy="612000"/>
          </a:xfrm>
        </p:spPr>
        <p:txBody>
          <a:bodyPr/>
          <a:lstStyle/>
          <a:p>
            <a:r>
              <a:rPr lang="de-CH" sz="3200" dirty="0"/>
              <a:t>Aktuelle Herausforderungen (XIII) </a:t>
            </a:r>
          </a:p>
        </p:txBody>
      </p:sp>
      <p:graphicFrame>
        <p:nvGraphicFramePr>
          <p:cNvPr id="2" name="Tabelle 1">
            <a:extLst>
              <a:ext uri="{FF2B5EF4-FFF2-40B4-BE49-F238E27FC236}">
                <a16:creationId xmlns:a16="http://schemas.microsoft.com/office/drawing/2014/main" id="{9C502D0A-16CB-D68F-8C54-6BB081A96E2D}"/>
              </a:ext>
            </a:extLst>
          </p:cNvPr>
          <p:cNvGraphicFramePr>
            <a:graphicFrameLocks noGrp="1"/>
          </p:cNvGraphicFramePr>
          <p:nvPr>
            <p:extLst>
              <p:ext uri="{D42A27DB-BD31-4B8C-83A1-F6EECF244321}">
                <p14:modId xmlns:p14="http://schemas.microsoft.com/office/powerpoint/2010/main" val="2968833430"/>
              </p:ext>
            </p:extLst>
          </p:nvPr>
        </p:nvGraphicFramePr>
        <p:xfrm>
          <a:off x="467543" y="1377299"/>
          <a:ext cx="8514821" cy="217684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351172">
                <a:tc>
                  <a:txBody>
                    <a:bodyPr/>
                    <a:lstStyle/>
                    <a:p>
                      <a:pPr>
                        <a:buFont typeface="Wingdings" panose="05000000000000000000" pitchFamily="2" charset="2"/>
                        <a:buNone/>
                      </a:pPr>
                      <a:r>
                        <a:rPr lang="de-CH" sz="1600" b="1" dirty="0">
                          <a:latin typeface="+mn-lt"/>
                        </a:rPr>
                        <a:t>Thema:</a:t>
                      </a:r>
                    </a:p>
                    <a:p>
                      <a:pPr marL="0" lvl="1" indent="0">
                        <a:buFontTx/>
                        <a:buNone/>
                      </a:pPr>
                      <a:r>
                        <a:rPr lang="de-CH" sz="1600" dirty="0">
                          <a:effectLst/>
                          <a:latin typeface="+mn-lt"/>
                          <a:ea typeface="Calibri" panose="020F0502020204030204" pitchFamily="34" charset="0"/>
                        </a:rPr>
                        <a:t>Konfession «Gültig ab» = häufig Zuzugsdatum (ist das korrekt? Zuzugsdatum oder eigentliches Datum?)</a:t>
                      </a:r>
                    </a:p>
                    <a:p>
                      <a:pPr marL="0" lvl="1" indent="0">
                        <a:buFontTx/>
                        <a:buNone/>
                      </a:pPr>
                      <a:endParaRPr lang="de-CH" sz="1600" dirty="0">
                        <a:effectLst/>
                        <a:latin typeface="+mn-lt"/>
                      </a:endParaRPr>
                    </a:p>
                    <a:p>
                      <a:pPr marL="0" lvl="1" indent="0">
                        <a:buFontTx/>
                        <a:buNone/>
                      </a:pPr>
                      <a:r>
                        <a:rPr lang="de-CH" sz="1600" b="1" dirty="0">
                          <a:effectLst/>
                          <a:latin typeface="+mn-lt"/>
                        </a:rPr>
                        <a:t>Problem:</a:t>
                      </a:r>
                    </a:p>
                    <a:p>
                      <a:pPr marL="0" lvl="1" indent="0">
                        <a:buFontTx/>
                        <a:buNone/>
                      </a:pPr>
                      <a:r>
                        <a:rPr lang="de-CH" sz="1600" b="0" dirty="0">
                          <a:effectLst/>
                          <a:latin typeface="+mn-lt"/>
                        </a:rPr>
                        <a:t>Ist sicher ein falsches Datum.</a:t>
                      </a:r>
                      <a:endParaRPr lang="de-CH" sz="1800" b="0" dirty="0">
                        <a:latin typeface="+mn-lt"/>
                      </a:endParaRPr>
                    </a:p>
                  </a:txBody>
                  <a:tcPr/>
                </a:tc>
                <a:tc>
                  <a:txBody>
                    <a:bodyPr/>
                    <a:lstStyle/>
                    <a:p>
                      <a:r>
                        <a:rPr lang="de-CH" dirty="0"/>
                        <a:t>Leer lassen</a:t>
                      </a:r>
                    </a:p>
                  </a:txBody>
                  <a:tcPr/>
                </a:tc>
                <a:extLst>
                  <a:ext uri="{0D108BD9-81ED-4DB2-BD59-A6C34878D82A}">
                    <a16:rowId xmlns:a16="http://schemas.microsoft.com/office/drawing/2014/main" val="4160990883"/>
                  </a:ext>
                </a:extLst>
              </a:tr>
            </a:tbl>
          </a:graphicData>
        </a:graphic>
      </p:graphicFrame>
      <p:pic>
        <p:nvPicPr>
          <p:cNvPr id="4" name="Picture 4" descr="3d Man Thumbs Up Stock Photos, Pictures &amp; Royalty-Free Images - iStock">
            <a:extLst>
              <a:ext uri="{FF2B5EF4-FFF2-40B4-BE49-F238E27FC236}">
                <a16:creationId xmlns:a16="http://schemas.microsoft.com/office/drawing/2014/main" id="{E33BD4A5-77CD-0743-4F55-56A89D2D0AB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4629" y="45435"/>
            <a:ext cx="1299575" cy="1299575"/>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B2246FFE-172A-CC5F-B24E-450209F84E72}"/>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8E664EC0-D890-488E-8FD5-52CC31107640}" type="slidenum">
              <a:rPr lang="de-CH" sz="800" smtClean="0"/>
              <a:t>17</a:t>
            </a:fld>
            <a:endParaRPr lang="de-CH" sz="800" dirty="0"/>
          </a:p>
        </p:txBody>
      </p:sp>
      <p:sp>
        <p:nvSpPr>
          <p:cNvPr id="5" name="Textfeld 4">
            <a:extLst>
              <a:ext uri="{FF2B5EF4-FFF2-40B4-BE49-F238E27FC236}">
                <a16:creationId xmlns:a16="http://schemas.microsoft.com/office/drawing/2014/main" id="{C4793A3B-78F7-AFAA-B12C-2F08D2C54E6B}"/>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7" name="Textfeld 6">
            <a:extLst>
              <a:ext uri="{FF2B5EF4-FFF2-40B4-BE49-F238E27FC236}">
                <a16:creationId xmlns:a16="http://schemas.microsoft.com/office/drawing/2014/main" id="{53ADC758-AF88-D2F2-3033-3F12BD4B955B}"/>
              </a:ext>
            </a:extLst>
          </p:cNvPr>
          <p:cNvSpPr txBox="1"/>
          <p:nvPr/>
        </p:nvSpPr>
        <p:spPr>
          <a:xfrm>
            <a:off x="8427613" y="0"/>
            <a:ext cx="704039" cy="215444"/>
          </a:xfrm>
          <a:prstGeom prst="rect">
            <a:avLst/>
          </a:prstGeom>
          <a:noFill/>
        </p:spPr>
        <p:txBody>
          <a:bodyPr wrap="none" rtlCol="0">
            <a:spAutoFit/>
          </a:bodyPr>
          <a:lstStyle/>
          <a:p>
            <a:r>
              <a:rPr lang="de-CH" sz="800" dirty="0"/>
              <a:t>15.08.2024</a:t>
            </a:r>
          </a:p>
        </p:txBody>
      </p:sp>
      <p:pic>
        <p:nvPicPr>
          <p:cNvPr id="10" name="Grafik 9">
            <a:extLst>
              <a:ext uri="{FF2B5EF4-FFF2-40B4-BE49-F238E27FC236}">
                <a16:creationId xmlns:a16="http://schemas.microsoft.com/office/drawing/2014/main" id="{045C554C-4008-77C6-96AA-84D65D7F8D47}"/>
              </a:ext>
            </a:extLst>
          </p:cNvPr>
          <p:cNvPicPr>
            <a:picLocks noChangeAspect="1"/>
          </p:cNvPicPr>
          <p:nvPr/>
        </p:nvPicPr>
        <p:blipFill>
          <a:blip r:embed="rId4"/>
          <a:stretch>
            <a:fillRect/>
          </a:stretch>
        </p:blipFill>
        <p:spPr>
          <a:xfrm>
            <a:off x="4268854" y="3861048"/>
            <a:ext cx="4705350" cy="1838325"/>
          </a:xfrm>
          <a:prstGeom prst="rect">
            <a:avLst/>
          </a:prstGeom>
        </p:spPr>
      </p:pic>
    </p:spTree>
    <p:extLst>
      <p:ext uri="{BB962C8B-B14F-4D97-AF65-F5344CB8AC3E}">
        <p14:creationId xmlns:p14="http://schemas.microsoft.com/office/powerpoint/2010/main" val="36143608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67543" y="765299"/>
            <a:ext cx="8514821" cy="612000"/>
          </a:xfrm>
        </p:spPr>
        <p:txBody>
          <a:bodyPr/>
          <a:lstStyle/>
          <a:p>
            <a:r>
              <a:rPr lang="de-CH" sz="3200" dirty="0"/>
              <a:t>Aktuelle Herausforderungen (XIV) </a:t>
            </a:r>
          </a:p>
        </p:txBody>
      </p:sp>
      <p:graphicFrame>
        <p:nvGraphicFramePr>
          <p:cNvPr id="2" name="Tabelle 1">
            <a:extLst>
              <a:ext uri="{FF2B5EF4-FFF2-40B4-BE49-F238E27FC236}">
                <a16:creationId xmlns:a16="http://schemas.microsoft.com/office/drawing/2014/main" id="{9C502D0A-16CB-D68F-8C54-6BB081A96E2D}"/>
              </a:ext>
            </a:extLst>
          </p:cNvPr>
          <p:cNvGraphicFramePr>
            <a:graphicFrameLocks noGrp="1"/>
          </p:cNvGraphicFramePr>
          <p:nvPr>
            <p:extLst>
              <p:ext uri="{D42A27DB-BD31-4B8C-83A1-F6EECF244321}">
                <p14:modId xmlns:p14="http://schemas.microsoft.com/office/powerpoint/2010/main" val="3570521966"/>
              </p:ext>
            </p:extLst>
          </p:nvPr>
        </p:nvGraphicFramePr>
        <p:xfrm>
          <a:off x="467543" y="1377299"/>
          <a:ext cx="8514821" cy="266452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606132">
                <a:tc>
                  <a:txBody>
                    <a:bodyPr/>
                    <a:lstStyle/>
                    <a:p>
                      <a:pPr>
                        <a:buFont typeface="Wingdings" panose="05000000000000000000" pitchFamily="2" charset="2"/>
                        <a:buNone/>
                      </a:pPr>
                      <a:r>
                        <a:rPr lang="de-CH" sz="1600" b="1" dirty="0">
                          <a:latin typeface="+mn-lt"/>
                        </a:rPr>
                        <a:t>Thema:</a:t>
                      </a:r>
                    </a:p>
                    <a:p>
                      <a:pPr marL="0" lvl="1" indent="0">
                        <a:buFontTx/>
                        <a:buNone/>
                      </a:pPr>
                      <a:r>
                        <a:rPr lang="de-CH" sz="1600" dirty="0">
                          <a:effectLst/>
                          <a:latin typeface="+mn-lt"/>
                          <a:ea typeface="Calibri" panose="020F0502020204030204" pitchFamily="34" charset="0"/>
                        </a:rPr>
                        <a:t>Niederlassungsbescheinigung für Aufenthalter</a:t>
                      </a:r>
                      <a:r>
                        <a:rPr lang="de-CH" sz="1600" baseline="0" dirty="0">
                          <a:effectLst/>
                          <a:latin typeface="+mn-lt"/>
                          <a:ea typeface="Calibri" panose="020F0502020204030204" pitchFamily="34" charset="0"/>
                        </a:rPr>
                        <a:t> </a:t>
                      </a:r>
                      <a:r>
                        <a:rPr lang="de-CH" sz="1600" dirty="0">
                          <a:effectLst/>
                          <a:latin typeface="+mn-lt"/>
                          <a:ea typeface="Calibri" panose="020F0502020204030204" pitchFamily="34" charset="0"/>
                        </a:rPr>
                        <a:t>nicht fix auf ein Jahr einstellen,</a:t>
                      </a:r>
                      <a:r>
                        <a:rPr lang="de-CH" sz="1600" baseline="0" dirty="0">
                          <a:effectLst/>
                          <a:latin typeface="+mn-lt"/>
                          <a:ea typeface="Calibri" panose="020F0502020204030204" pitchFamily="34" charset="0"/>
                        </a:rPr>
                        <a:t> da in diesem Fall die Aufenthalte automatisch ablaufen, ohne dass dies wirklich geschieht.</a:t>
                      </a:r>
                    </a:p>
                    <a:p>
                      <a:pPr marL="0" lvl="1" indent="0">
                        <a:buFontTx/>
                        <a:buNone/>
                      </a:pPr>
                      <a:endParaRPr lang="de-CH" sz="1600" baseline="0" dirty="0">
                        <a:effectLst/>
                        <a:latin typeface="+mn-lt"/>
                      </a:endParaRPr>
                    </a:p>
                    <a:p>
                      <a:pPr marL="0" lvl="1" indent="0">
                        <a:buFontTx/>
                        <a:buNone/>
                      </a:pPr>
                      <a:r>
                        <a:rPr lang="de-CH" sz="1600" b="1" baseline="0" dirty="0">
                          <a:effectLst/>
                          <a:latin typeface="+mn-lt"/>
                        </a:rPr>
                        <a:t>Problem:</a:t>
                      </a:r>
                    </a:p>
                    <a:p>
                      <a:pPr marL="0" lvl="1" indent="0">
                        <a:buFontTx/>
                        <a:buNone/>
                      </a:pPr>
                      <a:r>
                        <a:rPr lang="de-CH" sz="1600" baseline="0" dirty="0">
                          <a:effectLst/>
                          <a:latin typeface="+mn-lt"/>
                        </a:rPr>
                        <a:t>Falsche Daten im GERES</a:t>
                      </a:r>
                      <a:endParaRPr lang="de-CH" sz="1600" dirty="0">
                        <a:latin typeface="+mn-lt"/>
                      </a:endParaRPr>
                    </a:p>
                  </a:txBody>
                  <a:tcPr/>
                </a:tc>
                <a:tc>
                  <a:txBody>
                    <a:bodyPr/>
                    <a:lstStyle/>
                    <a:p>
                      <a:endParaRPr lang="de-CH" dirty="0"/>
                    </a:p>
                  </a:txBody>
                  <a:tcPr/>
                </a:tc>
                <a:extLst>
                  <a:ext uri="{0D108BD9-81ED-4DB2-BD59-A6C34878D82A}">
                    <a16:rowId xmlns:a16="http://schemas.microsoft.com/office/drawing/2014/main" val="2072927269"/>
                  </a:ext>
                </a:extLst>
              </a:tr>
            </a:tbl>
          </a:graphicData>
        </a:graphic>
      </p:graphicFrame>
      <p:pic>
        <p:nvPicPr>
          <p:cNvPr id="4" name="Picture 4" descr="3d Man Thumbs Up Stock Photos, Pictures &amp; Royalty-Free Images - iStock">
            <a:extLst>
              <a:ext uri="{FF2B5EF4-FFF2-40B4-BE49-F238E27FC236}">
                <a16:creationId xmlns:a16="http://schemas.microsoft.com/office/drawing/2014/main" id="{E33BD4A5-77CD-0743-4F55-56A89D2D0AB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4629" y="45435"/>
            <a:ext cx="1299575" cy="1299575"/>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B2246FFE-172A-CC5F-B24E-450209F84E72}"/>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8E664EC0-D890-488E-8FD5-52CC31107640}" type="slidenum">
              <a:rPr lang="de-CH" sz="800" smtClean="0"/>
              <a:t>18</a:t>
            </a:fld>
            <a:endParaRPr lang="de-CH" sz="800" dirty="0"/>
          </a:p>
        </p:txBody>
      </p:sp>
      <p:sp>
        <p:nvSpPr>
          <p:cNvPr id="5" name="Textfeld 4">
            <a:extLst>
              <a:ext uri="{FF2B5EF4-FFF2-40B4-BE49-F238E27FC236}">
                <a16:creationId xmlns:a16="http://schemas.microsoft.com/office/drawing/2014/main" id="{C4793A3B-78F7-AFAA-B12C-2F08D2C54E6B}"/>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7" name="Textfeld 6">
            <a:extLst>
              <a:ext uri="{FF2B5EF4-FFF2-40B4-BE49-F238E27FC236}">
                <a16:creationId xmlns:a16="http://schemas.microsoft.com/office/drawing/2014/main" id="{53ADC758-AF88-D2F2-3033-3F12BD4B955B}"/>
              </a:ext>
            </a:extLst>
          </p:cNvPr>
          <p:cNvSpPr txBox="1"/>
          <p:nvPr/>
        </p:nvSpPr>
        <p:spPr>
          <a:xfrm>
            <a:off x="8427613" y="0"/>
            <a:ext cx="704039" cy="215444"/>
          </a:xfrm>
          <a:prstGeom prst="rect">
            <a:avLst/>
          </a:prstGeom>
          <a:noFill/>
        </p:spPr>
        <p:txBody>
          <a:bodyPr wrap="none" rtlCol="0">
            <a:spAutoFit/>
          </a:bodyPr>
          <a:lstStyle/>
          <a:p>
            <a:r>
              <a:rPr lang="de-CH" sz="800" dirty="0"/>
              <a:t>15.08.2024</a:t>
            </a:r>
          </a:p>
        </p:txBody>
      </p:sp>
      <p:sp>
        <p:nvSpPr>
          <p:cNvPr id="11" name="Textfeld 10">
            <a:extLst>
              <a:ext uri="{FF2B5EF4-FFF2-40B4-BE49-F238E27FC236}">
                <a16:creationId xmlns:a16="http://schemas.microsoft.com/office/drawing/2014/main" id="{A6CDF258-7BC1-EA43-5098-88B12D6DB283}"/>
              </a:ext>
            </a:extLst>
          </p:cNvPr>
          <p:cNvSpPr txBox="1"/>
          <p:nvPr/>
        </p:nvSpPr>
        <p:spPr>
          <a:xfrm>
            <a:off x="8262027" y="6198355"/>
            <a:ext cx="861381" cy="226591"/>
          </a:xfrm>
          <a:prstGeom prst="rect">
            <a:avLst/>
          </a:prstGeom>
          <a:solidFill>
            <a:srgbClr val="00B050"/>
          </a:solidFill>
        </p:spPr>
        <p:txBody>
          <a:bodyPr wrap="none" lIns="36000" tIns="36000" rIns="36000" bIns="36000" rtlCol="0">
            <a:spAutoFit/>
          </a:bodyPr>
          <a:lstStyle/>
          <a:p>
            <a:pPr algn="r"/>
            <a:r>
              <a:rPr lang="de-CH" sz="1000" b="1" dirty="0">
                <a:solidFill>
                  <a:schemeClr val="bg1"/>
                </a:solidFill>
              </a:rPr>
              <a:t>Ines Brunner</a:t>
            </a:r>
          </a:p>
        </p:txBody>
      </p:sp>
    </p:spTree>
    <p:extLst>
      <p:ext uri="{BB962C8B-B14F-4D97-AF65-F5344CB8AC3E}">
        <p14:creationId xmlns:p14="http://schemas.microsoft.com/office/powerpoint/2010/main" val="4680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D86882-3E31-0D80-0CA4-43884767D47C}"/>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4FB3184A-8E38-F71D-8D93-F48E37401512}"/>
              </a:ext>
            </a:extLst>
          </p:cNvPr>
          <p:cNvSpPr>
            <a:spLocks noGrp="1"/>
          </p:cNvSpPr>
          <p:nvPr>
            <p:ph type="title"/>
          </p:nvPr>
        </p:nvSpPr>
        <p:spPr>
          <a:xfrm>
            <a:off x="467543" y="765299"/>
            <a:ext cx="8514821" cy="612000"/>
          </a:xfrm>
        </p:spPr>
        <p:txBody>
          <a:bodyPr/>
          <a:lstStyle/>
          <a:p>
            <a:r>
              <a:rPr lang="de-CH" sz="3200" dirty="0"/>
              <a:t>Aktuelle Herausforderungen (XV) </a:t>
            </a:r>
          </a:p>
        </p:txBody>
      </p:sp>
      <p:graphicFrame>
        <p:nvGraphicFramePr>
          <p:cNvPr id="7" name="Tabelle 6">
            <a:extLst>
              <a:ext uri="{FF2B5EF4-FFF2-40B4-BE49-F238E27FC236}">
                <a16:creationId xmlns:a16="http://schemas.microsoft.com/office/drawing/2014/main" id="{4F42C80B-0707-0489-7705-7B576623B7FC}"/>
              </a:ext>
            </a:extLst>
          </p:cNvPr>
          <p:cNvGraphicFramePr>
            <a:graphicFrameLocks noGrp="1"/>
          </p:cNvGraphicFramePr>
          <p:nvPr>
            <p:extLst>
              <p:ext uri="{D42A27DB-BD31-4B8C-83A1-F6EECF244321}">
                <p14:modId xmlns:p14="http://schemas.microsoft.com/office/powerpoint/2010/main" val="3258627541"/>
              </p:ext>
            </p:extLst>
          </p:nvPr>
        </p:nvGraphicFramePr>
        <p:xfrm>
          <a:off x="467542" y="1233612"/>
          <a:ext cx="8514821" cy="290836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606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dirty="0"/>
                        <a:t>Thema:</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a:t>ID E000770, Zofingen</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a:t>ID E003211, </a:t>
                      </a:r>
                      <a:r>
                        <a:rPr lang="de-CH" sz="1600" dirty="0" err="1"/>
                        <a:t>Buttwil</a:t>
                      </a:r>
                      <a:endParaRPr lang="de-CH"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a:t>Teillieferung [Korrektur Zivilstands-information und Namensänderung], Name ändert nicht, daher ergibt dies einen fachlichen Fehler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dirty="0"/>
                        <a:t>Problem:</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a:t>Generiert unnötigen Aufwand</a:t>
                      </a:r>
                    </a:p>
                  </a:txBody>
                  <a:tcPr/>
                </a:tc>
                <a:tc>
                  <a:txBody>
                    <a:bodyPr/>
                    <a:lstStyle/>
                    <a:p>
                      <a:r>
                        <a:rPr lang="de-CH" sz="1600" dirty="0"/>
                        <a:t>Namensänderung zwingend nur dann senden, wenn sich etwas ändert.</a:t>
                      </a:r>
                    </a:p>
                  </a:txBody>
                  <a:tcPr/>
                </a:tc>
                <a:extLst>
                  <a:ext uri="{0D108BD9-81ED-4DB2-BD59-A6C34878D82A}">
                    <a16:rowId xmlns:a16="http://schemas.microsoft.com/office/drawing/2014/main" val="2072927269"/>
                  </a:ext>
                </a:extLst>
              </a:tr>
            </a:tbl>
          </a:graphicData>
        </a:graphic>
      </p:graphicFrame>
      <p:pic>
        <p:nvPicPr>
          <p:cNvPr id="2" name="Picture 4" descr="3d Man Thumbs Up Stock Photos, Pictures &amp; Royalty-Free Images - iStock">
            <a:extLst>
              <a:ext uri="{FF2B5EF4-FFF2-40B4-BE49-F238E27FC236}">
                <a16:creationId xmlns:a16="http://schemas.microsoft.com/office/drawing/2014/main" id="{894B61F4-C6F4-6E27-A79C-86907CAFBEE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6027" y="45435"/>
            <a:ext cx="1188177" cy="1188177"/>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a:extLst>
              <a:ext uri="{FF2B5EF4-FFF2-40B4-BE49-F238E27FC236}">
                <a16:creationId xmlns:a16="http://schemas.microsoft.com/office/drawing/2014/main" id="{1D4E2B3D-A041-F243-2786-C418D8B0D7DF}"/>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37C76521-8909-4EA6-9715-A0A6993AF607}" type="slidenum">
              <a:rPr lang="de-CH" sz="800" smtClean="0"/>
              <a:t>19</a:t>
            </a:fld>
            <a:endParaRPr lang="de-CH" sz="800" dirty="0"/>
          </a:p>
        </p:txBody>
      </p:sp>
      <p:sp>
        <p:nvSpPr>
          <p:cNvPr id="5" name="Textfeld 4">
            <a:extLst>
              <a:ext uri="{FF2B5EF4-FFF2-40B4-BE49-F238E27FC236}">
                <a16:creationId xmlns:a16="http://schemas.microsoft.com/office/drawing/2014/main" id="{D00589A2-C041-F5E2-D031-1D18BDC6F232}"/>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8" name="Textfeld 7">
            <a:extLst>
              <a:ext uri="{FF2B5EF4-FFF2-40B4-BE49-F238E27FC236}">
                <a16:creationId xmlns:a16="http://schemas.microsoft.com/office/drawing/2014/main" id="{D6F2740E-8F09-5F08-0B3C-9B1AC0701996}"/>
              </a:ext>
            </a:extLst>
          </p:cNvPr>
          <p:cNvSpPr txBox="1"/>
          <p:nvPr/>
        </p:nvSpPr>
        <p:spPr>
          <a:xfrm>
            <a:off x="8427613" y="0"/>
            <a:ext cx="704039" cy="215444"/>
          </a:xfrm>
          <a:prstGeom prst="rect">
            <a:avLst/>
          </a:prstGeom>
          <a:noFill/>
        </p:spPr>
        <p:txBody>
          <a:bodyPr wrap="none" rtlCol="0">
            <a:spAutoFit/>
          </a:bodyPr>
          <a:lstStyle/>
          <a:p>
            <a:r>
              <a:rPr lang="de-CH" sz="800" dirty="0"/>
              <a:t>15.08.2024</a:t>
            </a:r>
          </a:p>
        </p:txBody>
      </p:sp>
      <p:sp>
        <p:nvSpPr>
          <p:cNvPr id="6" name="Textfeld 5">
            <a:extLst>
              <a:ext uri="{FF2B5EF4-FFF2-40B4-BE49-F238E27FC236}">
                <a16:creationId xmlns:a16="http://schemas.microsoft.com/office/drawing/2014/main" id="{AE5D3024-30D9-1F63-D674-B4DA86DC0B9B}"/>
              </a:ext>
            </a:extLst>
          </p:cNvPr>
          <p:cNvSpPr txBox="1"/>
          <p:nvPr/>
        </p:nvSpPr>
        <p:spPr>
          <a:xfrm>
            <a:off x="8688425" y="6193244"/>
            <a:ext cx="434983" cy="226591"/>
          </a:xfrm>
          <a:prstGeom prst="rect">
            <a:avLst/>
          </a:prstGeom>
          <a:solidFill>
            <a:srgbClr val="00B050"/>
          </a:solidFill>
        </p:spPr>
        <p:txBody>
          <a:bodyPr wrap="none" lIns="36000" tIns="36000" rIns="36000" bIns="36000" rtlCol="0">
            <a:spAutoFit/>
          </a:bodyPr>
          <a:lstStyle/>
          <a:p>
            <a:pPr algn="r"/>
            <a:r>
              <a:rPr lang="de-CH" sz="1000" b="1" dirty="0">
                <a:solidFill>
                  <a:schemeClr val="bg1"/>
                </a:solidFill>
              </a:rPr>
              <a:t>Viktor</a:t>
            </a:r>
          </a:p>
        </p:txBody>
      </p:sp>
    </p:spTree>
    <p:extLst>
      <p:ext uri="{BB962C8B-B14F-4D97-AF65-F5344CB8AC3E}">
        <p14:creationId xmlns:p14="http://schemas.microsoft.com/office/powerpoint/2010/main" val="320766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E36D4A-D98F-C129-2123-B7F9C7B5DF26}"/>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A2DA9EBF-4150-8377-5E22-72126C561061}"/>
              </a:ext>
            </a:extLst>
          </p:cNvPr>
          <p:cNvSpPr>
            <a:spLocks noGrp="1"/>
          </p:cNvSpPr>
          <p:nvPr>
            <p:ph type="title"/>
          </p:nvPr>
        </p:nvSpPr>
        <p:spPr>
          <a:xfrm>
            <a:off x="755780" y="369764"/>
            <a:ext cx="7632440" cy="612000"/>
          </a:xfrm>
        </p:spPr>
        <p:txBody>
          <a:bodyPr/>
          <a:lstStyle/>
          <a:p>
            <a:r>
              <a:rPr lang="de-CH" sz="3200" dirty="0"/>
              <a:t>Teilnehmende</a:t>
            </a:r>
          </a:p>
        </p:txBody>
      </p:sp>
      <p:sp>
        <p:nvSpPr>
          <p:cNvPr id="2" name="Inhaltsplatzhalter 3">
            <a:extLst>
              <a:ext uri="{FF2B5EF4-FFF2-40B4-BE49-F238E27FC236}">
                <a16:creationId xmlns:a16="http://schemas.microsoft.com/office/drawing/2014/main" id="{D9F662BA-C939-FE9B-1D5D-629221D74765}"/>
              </a:ext>
            </a:extLst>
          </p:cNvPr>
          <p:cNvSpPr>
            <a:spLocks noGrp="1"/>
          </p:cNvSpPr>
          <p:nvPr>
            <p:ph idx="1"/>
          </p:nvPr>
        </p:nvSpPr>
        <p:spPr>
          <a:xfrm>
            <a:off x="827584" y="1124744"/>
            <a:ext cx="4104456" cy="4913477"/>
          </a:xfrm>
        </p:spPr>
        <p:txBody>
          <a:bodyPr/>
          <a:lstStyle/>
          <a:p>
            <a:pPr>
              <a:buFont typeface="Wingdings" panose="05000000000000000000" pitchFamily="2" charset="2"/>
              <a:buChar char="§"/>
            </a:pPr>
            <a:r>
              <a:rPr lang="de-CH" sz="2000" b="1" dirty="0" err="1"/>
              <a:t>HISoft</a:t>
            </a:r>
            <a:r>
              <a:rPr lang="de-CH" sz="2000" b="1" dirty="0"/>
              <a:t> (H)</a:t>
            </a:r>
          </a:p>
          <a:p>
            <a:pPr marL="539750" lvl="1" indent="-179388">
              <a:buFont typeface="Wingdings" panose="05000000000000000000" pitchFamily="2" charset="2"/>
              <a:buChar char="§"/>
            </a:pPr>
            <a:r>
              <a:rPr lang="de-CH" sz="1400" dirty="0"/>
              <a:t>Daniela Sulzer (</a:t>
            </a:r>
            <a:r>
              <a:rPr lang="de-CH" sz="1400" dirty="0" err="1"/>
              <a:t>HiSoft</a:t>
            </a:r>
            <a:r>
              <a:rPr lang="de-CH" sz="1400" dirty="0"/>
              <a:t>) </a:t>
            </a:r>
            <a:r>
              <a:rPr lang="de-CH" sz="1400" b="1" dirty="0">
                <a:solidFill>
                  <a:srgbClr val="FF0000"/>
                </a:solidFill>
                <a:latin typeface="Arial" panose="020B0604020202020204" pitchFamily="34" charset="0"/>
                <a:sym typeface="Wingdings" panose="05000000000000000000" pitchFamily="2" charset="2"/>
              </a:rPr>
              <a:t></a:t>
            </a:r>
            <a:endParaRPr lang="de-CH" sz="1400" b="1" dirty="0">
              <a:solidFill>
                <a:srgbClr val="00B050"/>
              </a:solidFill>
            </a:endParaRPr>
          </a:p>
          <a:p>
            <a:pPr marL="539750" lvl="1" indent="-179388">
              <a:buFont typeface="Wingdings" panose="05000000000000000000" pitchFamily="2" charset="2"/>
              <a:buChar char="§"/>
            </a:pPr>
            <a:r>
              <a:rPr lang="de-CH" sz="1400" dirty="0"/>
              <a:t>Stephanie Lehmann (</a:t>
            </a:r>
            <a:r>
              <a:rPr lang="de-CH" sz="1400" dirty="0" err="1"/>
              <a:t>HiSoft</a:t>
            </a:r>
            <a:r>
              <a:rPr lang="de-CH" sz="1400" dirty="0"/>
              <a:t>) </a:t>
            </a:r>
            <a:r>
              <a:rPr lang="de-CH" sz="1400" b="1" dirty="0">
                <a:solidFill>
                  <a:srgbClr val="FF0000"/>
                </a:solidFill>
                <a:latin typeface="Arial" panose="020B0604020202020204" pitchFamily="34" charset="0"/>
                <a:sym typeface="Wingdings" panose="05000000000000000000" pitchFamily="2" charset="2"/>
              </a:rPr>
              <a:t></a:t>
            </a:r>
            <a:endParaRPr lang="de-CH" sz="1400" dirty="0"/>
          </a:p>
          <a:p>
            <a:pPr marL="359138" lvl="1" indent="0">
              <a:buNone/>
            </a:pPr>
            <a:endParaRPr lang="de-CH" sz="1200" dirty="0"/>
          </a:p>
          <a:p>
            <a:pPr>
              <a:buFont typeface="Wingdings" panose="05000000000000000000" pitchFamily="2" charset="2"/>
              <a:buChar char="§"/>
            </a:pPr>
            <a:r>
              <a:rPr lang="de-CH" sz="2000" b="1" dirty="0" err="1"/>
              <a:t>Innosolv</a:t>
            </a:r>
            <a:r>
              <a:rPr lang="de-CH" sz="2000" b="1" dirty="0"/>
              <a:t> (I)</a:t>
            </a:r>
          </a:p>
          <a:p>
            <a:pPr marL="539750" lvl="1" indent="-179388">
              <a:buFont typeface="Wingdings" panose="05000000000000000000" pitchFamily="2" charset="2"/>
              <a:buChar char="§"/>
            </a:pPr>
            <a:r>
              <a:rPr lang="de-CH" sz="1400" dirty="0"/>
              <a:t>Benjamin Meile </a:t>
            </a:r>
            <a:r>
              <a:rPr lang="de-CH" sz="1400" b="1" dirty="0">
                <a:solidFill>
                  <a:srgbClr val="00B050"/>
                </a:solidFill>
                <a:sym typeface="Wingdings" panose="05000000000000000000" pitchFamily="2" charset="2"/>
              </a:rPr>
              <a:t></a:t>
            </a:r>
            <a:endParaRPr lang="de-CH" sz="1400" b="1" dirty="0">
              <a:solidFill>
                <a:srgbClr val="FF0000"/>
              </a:solidFill>
              <a:latin typeface="Arial" panose="020B0604020202020204" pitchFamily="34" charset="0"/>
            </a:endParaRPr>
          </a:p>
          <a:p>
            <a:pPr marL="539750" lvl="1" indent="-179388">
              <a:buFont typeface="Wingdings" panose="05000000000000000000" pitchFamily="2" charset="2"/>
              <a:buChar char="§"/>
            </a:pPr>
            <a:r>
              <a:rPr lang="de-CH" sz="1400" dirty="0"/>
              <a:t>Severin Graf </a:t>
            </a:r>
            <a:r>
              <a:rPr lang="de-CH" sz="1400" b="1" dirty="0">
                <a:solidFill>
                  <a:srgbClr val="FF0000"/>
                </a:solidFill>
                <a:latin typeface="Arial" panose="020B0604020202020204" pitchFamily="34" charset="0"/>
                <a:sym typeface="Wingdings" panose="05000000000000000000" pitchFamily="2" charset="2"/>
              </a:rPr>
              <a:t></a:t>
            </a:r>
            <a:endParaRPr lang="de-CH" sz="1400" dirty="0"/>
          </a:p>
          <a:p>
            <a:pPr marL="539750" lvl="1" indent="-179388">
              <a:buFont typeface="Wingdings" panose="05000000000000000000" pitchFamily="2" charset="2"/>
              <a:buChar char="§"/>
            </a:pPr>
            <a:r>
              <a:rPr lang="de-CH" sz="1400" dirty="0"/>
              <a:t>Stefan Moser (Talus) </a:t>
            </a:r>
            <a:r>
              <a:rPr lang="de-CH" sz="1400" b="1" dirty="0">
                <a:solidFill>
                  <a:srgbClr val="00B050"/>
                </a:solidFill>
                <a:sym typeface="Wingdings" panose="05000000000000000000" pitchFamily="2" charset="2"/>
              </a:rPr>
              <a:t></a:t>
            </a:r>
            <a:endParaRPr lang="de-CH" sz="1400" dirty="0"/>
          </a:p>
          <a:p>
            <a:pPr marL="539750" lvl="1" indent="-179388">
              <a:buFont typeface="Wingdings" panose="05000000000000000000" pitchFamily="2" charset="2"/>
              <a:buChar char="§"/>
            </a:pPr>
            <a:r>
              <a:rPr lang="de-CH" sz="1400" dirty="0"/>
              <a:t>Roger Stauber (OBT) </a:t>
            </a:r>
            <a:r>
              <a:rPr lang="de-CH" sz="1400" b="1" dirty="0">
                <a:solidFill>
                  <a:srgbClr val="FF0000"/>
                </a:solidFill>
                <a:latin typeface="Arial" panose="020B0604020202020204" pitchFamily="34" charset="0"/>
                <a:sym typeface="Wingdings" panose="05000000000000000000" pitchFamily="2" charset="2"/>
              </a:rPr>
              <a:t></a:t>
            </a:r>
            <a:endParaRPr lang="de-CH" sz="1400" b="1" dirty="0">
              <a:solidFill>
                <a:srgbClr val="FF0000"/>
              </a:solidFill>
            </a:endParaRPr>
          </a:p>
          <a:p>
            <a:pPr marL="539750" lvl="1" indent="-179388">
              <a:buFont typeface="Wingdings" panose="05000000000000000000" pitchFamily="2" charset="2"/>
              <a:buChar char="§"/>
            </a:pPr>
            <a:r>
              <a:rPr lang="de-CH" sz="1400" dirty="0"/>
              <a:t>Silvan Hollenstein (OBT) </a:t>
            </a:r>
            <a:r>
              <a:rPr lang="de-CH" sz="1400" b="1" dirty="0">
                <a:solidFill>
                  <a:srgbClr val="00B050"/>
                </a:solidFill>
                <a:sym typeface="Wingdings" panose="05000000000000000000" pitchFamily="2" charset="2"/>
              </a:rPr>
              <a:t></a:t>
            </a:r>
          </a:p>
          <a:p>
            <a:pPr marL="539750" lvl="1" indent="-179388">
              <a:buFont typeface="Wingdings" panose="05000000000000000000" pitchFamily="2" charset="2"/>
              <a:buChar char="§"/>
            </a:pPr>
            <a:r>
              <a:rPr lang="de-CH" sz="1400" dirty="0">
                <a:sym typeface="Wingdings" panose="05000000000000000000" pitchFamily="2" charset="2"/>
              </a:rPr>
              <a:t>Stephanie Hunziker (OBT) </a:t>
            </a:r>
            <a:r>
              <a:rPr lang="de-CH" sz="1400" b="1" dirty="0">
                <a:solidFill>
                  <a:srgbClr val="00B050"/>
                </a:solidFill>
                <a:sym typeface="Wingdings" panose="05000000000000000000" pitchFamily="2" charset="2"/>
              </a:rPr>
              <a:t></a:t>
            </a:r>
            <a:endParaRPr lang="de-CH" sz="1400" b="1" dirty="0">
              <a:solidFill>
                <a:srgbClr val="00B050"/>
              </a:solidFill>
            </a:endParaRPr>
          </a:p>
          <a:p>
            <a:pPr marL="539750" lvl="1" indent="-179388">
              <a:buFont typeface="Wingdings" panose="05000000000000000000" pitchFamily="2" charset="2"/>
              <a:buChar char="§"/>
            </a:pPr>
            <a:r>
              <a:rPr lang="de-CH" sz="1400" dirty="0"/>
              <a:t>David Steuri (Talus) </a:t>
            </a:r>
            <a:r>
              <a:rPr lang="de-CH" sz="1400" b="1" dirty="0">
                <a:solidFill>
                  <a:srgbClr val="00B050"/>
                </a:solidFill>
                <a:sym typeface="Wingdings" panose="05000000000000000000" pitchFamily="2" charset="2"/>
              </a:rPr>
              <a:t></a:t>
            </a:r>
            <a:endParaRPr lang="de-CH" sz="1400" dirty="0"/>
          </a:p>
          <a:p>
            <a:pPr marL="359138" lvl="1" indent="0">
              <a:buNone/>
            </a:pPr>
            <a:endParaRPr lang="de-CH" sz="1200" dirty="0"/>
          </a:p>
          <a:p>
            <a:pPr>
              <a:buFont typeface="Wingdings" panose="05000000000000000000" pitchFamily="2" charset="2"/>
              <a:buChar char="§"/>
            </a:pPr>
            <a:r>
              <a:rPr lang="de-CH" sz="2000" b="1" dirty="0"/>
              <a:t>VEMAG (V)</a:t>
            </a:r>
          </a:p>
          <a:p>
            <a:pPr marL="539750" lvl="1" indent="-179388">
              <a:buFont typeface="Wingdings" panose="05000000000000000000" pitchFamily="2" charset="2"/>
              <a:buChar char="§"/>
            </a:pPr>
            <a:r>
              <a:rPr lang="de-CH" sz="1400" dirty="0"/>
              <a:t>Markus Käser (VEMAG) </a:t>
            </a:r>
            <a:r>
              <a:rPr lang="de-CH" sz="1400" b="1" dirty="0">
                <a:solidFill>
                  <a:srgbClr val="00B050"/>
                </a:solidFill>
                <a:sym typeface="Wingdings" panose="05000000000000000000" pitchFamily="2" charset="2"/>
              </a:rPr>
              <a:t></a:t>
            </a:r>
            <a:endParaRPr lang="de-CH" sz="1400" dirty="0"/>
          </a:p>
          <a:p>
            <a:pPr marL="539750" lvl="1" indent="-179388">
              <a:buFont typeface="Wingdings" panose="05000000000000000000" pitchFamily="2" charset="2"/>
              <a:buChar char="§"/>
            </a:pPr>
            <a:r>
              <a:rPr lang="de-CH" sz="1400" dirty="0" err="1"/>
              <a:t>Paschi</a:t>
            </a:r>
            <a:r>
              <a:rPr lang="de-CH" sz="1400" dirty="0"/>
              <a:t> Lehmann (VEMAG) </a:t>
            </a:r>
            <a:r>
              <a:rPr lang="de-CH" sz="1400" b="1" dirty="0">
                <a:solidFill>
                  <a:srgbClr val="FF0000"/>
                </a:solidFill>
                <a:latin typeface="Arial" panose="020B0604020202020204" pitchFamily="34" charset="0"/>
                <a:sym typeface="Wingdings" panose="05000000000000000000" pitchFamily="2" charset="2"/>
              </a:rPr>
              <a:t></a:t>
            </a:r>
            <a:endParaRPr lang="de-CH" sz="1400" dirty="0"/>
          </a:p>
          <a:p>
            <a:pPr>
              <a:buFont typeface="Wingdings" panose="05000000000000000000" pitchFamily="2" charset="2"/>
              <a:buChar char="§"/>
            </a:pPr>
            <a:endParaRPr lang="de-CH" sz="2400" dirty="0"/>
          </a:p>
          <a:p>
            <a:pPr>
              <a:buFont typeface="Wingdings" panose="05000000000000000000" pitchFamily="2" charset="2"/>
              <a:buChar char="§"/>
            </a:pPr>
            <a:endParaRPr lang="de-CH" sz="2400" dirty="0"/>
          </a:p>
          <a:p>
            <a:pPr>
              <a:buFont typeface="Wingdings" panose="05000000000000000000" pitchFamily="2" charset="2"/>
              <a:buChar char="§"/>
            </a:pPr>
            <a:endParaRPr lang="de-CH" sz="2400" dirty="0"/>
          </a:p>
        </p:txBody>
      </p:sp>
      <p:sp>
        <p:nvSpPr>
          <p:cNvPr id="4" name="Inhaltsplatzhalter 3">
            <a:extLst>
              <a:ext uri="{FF2B5EF4-FFF2-40B4-BE49-F238E27FC236}">
                <a16:creationId xmlns:a16="http://schemas.microsoft.com/office/drawing/2014/main" id="{AB5A037D-1DEA-6A2B-2F95-6893FC9644B7}"/>
              </a:ext>
            </a:extLst>
          </p:cNvPr>
          <p:cNvSpPr txBox="1">
            <a:spLocks/>
          </p:cNvSpPr>
          <p:nvPr/>
        </p:nvSpPr>
        <p:spPr>
          <a:xfrm>
            <a:off x="4355976" y="692696"/>
            <a:ext cx="4788024" cy="5688632"/>
          </a:xfrm>
          <a:prstGeom prst="rect">
            <a:avLst/>
          </a:prstGeom>
        </p:spPr>
        <p:txBody>
          <a:bodyPr vert="horz" lIns="0" tIns="0" rIns="0" bIns="0" rtlCol="0">
            <a:noAutofit/>
          </a:bodyPr>
          <a:lstStyle>
            <a:lvl1pPr marL="360000" indent="-360000" algn="l" defTabSz="720000" rtl="0" eaLnBrk="1" latinLnBrk="0" hangingPunct="1">
              <a:spcBef>
                <a:spcPts val="0"/>
              </a:spcBef>
              <a:spcAft>
                <a:spcPts val="600"/>
              </a:spcAft>
              <a:buFont typeface="Arial" panose="020B0604020202020204" pitchFamily="34" charset="0"/>
              <a:buChar char="•"/>
              <a:defRPr sz="1700" b="0" kern="1200">
                <a:solidFill>
                  <a:schemeClr val="tx1"/>
                </a:solidFill>
                <a:latin typeface="+mj-lt"/>
                <a:ea typeface="+mn-ea"/>
                <a:cs typeface="Arial" pitchFamily="34" charset="0"/>
              </a:defRPr>
            </a:lvl1pPr>
            <a:lvl2pPr marL="719138" indent="-360000" algn="l" defTabSz="720000" rtl="0" eaLnBrk="1" latinLnBrk="0" hangingPunct="1">
              <a:spcBef>
                <a:spcPts val="0"/>
              </a:spcBef>
              <a:spcAft>
                <a:spcPts val="600"/>
              </a:spcAft>
              <a:buFont typeface="Arial" panose="020B0604020202020204" pitchFamily="34" charset="0"/>
              <a:buChar char="•"/>
              <a:defRPr sz="1700" b="0" kern="1200">
                <a:solidFill>
                  <a:schemeClr val="tx1"/>
                </a:solidFill>
                <a:latin typeface="+mj-lt"/>
                <a:ea typeface="+mn-ea"/>
                <a:cs typeface="Arial" pitchFamily="34" charset="0"/>
              </a:defRPr>
            </a:lvl2pPr>
            <a:lvl3pPr marL="1080000" indent="-360000" algn="l" defTabSz="720000" rtl="0" eaLnBrk="1" latinLnBrk="0" hangingPunct="1">
              <a:spcBef>
                <a:spcPts val="0"/>
              </a:spcBef>
              <a:spcAft>
                <a:spcPts val="600"/>
              </a:spcAft>
              <a:buFont typeface="Arial" panose="020B0604020202020204" pitchFamily="34" charset="0"/>
              <a:buChar char="•"/>
              <a:defRPr sz="1700" b="0" kern="1200">
                <a:solidFill>
                  <a:schemeClr val="tx1"/>
                </a:solidFill>
                <a:latin typeface="+mj-lt"/>
                <a:ea typeface="+mn-ea"/>
                <a:cs typeface="Arial" pitchFamily="34" charset="0"/>
              </a:defRPr>
            </a:lvl3pPr>
            <a:lvl4pPr marL="1438275" indent="-360000" algn="l" defTabSz="720000" rtl="0" eaLnBrk="1" latinLnBrk="0" hangingPunct="1">
              <a:spcBef>
                <a:spcPts val="0"/>
              </a:spcBef>
              <a:spcAft>
                <a:spcPts val="600"/>
              </a:spcAft>
              <a:buFont typeface="Arial" panose="020B0604020202020204" pitchFamily="34" charset="0"/>
              <a:buChar char="•"/>
              <a:defRPr sz="1700" b="0" kern="1200">
                <a:solidFill>
                  <a:schemeClr val="tx1"/>
                </a:solidFill>
                <a:latin typeface="+mj-lt"/>
                <a:ea typeface="+mn-ea"/>
                <a:cs typeface="Arial" pitchFamily="34" charset="0"/>
              </a:defRPr>
            </a:lvl4pPr>
            <a:lvl5pPr marL="1800000" indent="-360000" algn="l" defTabSz="720000" rtl="0" eaLnBrk="1" latinLnBrk="0" hangingPunct="1">
              <a:spcBef>
                <a:spcPts val="0"/>
              </a:spcBef>
              <a:spcAft>
                <a:spcPts val="600"/>
              </a:spcAft>
              <a:buFont typeface="Arial" panose="020B0604020202020204" pitchFamily="34" charset="0"/>
              <a:buChar char="•"/>
              <a:defRPr sz="1700" b="0" kern="1200">
                <a:solidFill>
                  <a:schemeClr val="tx1"/>
                </a:solidFill>
                <a:latin typeface="+mj-lt"/>
                <a:ea typeface="+mn-ea"/>
                <a:cs typeface="Arial" pitchFamily="34" charset="0"/>
              </a:defRPr>
            </a:lvl5pPr>
            <a:lvl6pPr marL="2147888" indent="-360000" algn="l" defTabSz="720000" rtl="0" eaLnBrk="1" latinLnBrk="0" hangingPunct="1">
              <a:spcBef>
                <a:spcPts val="0"/>
              </a:spcBef>
              <a:spcAft>
                <a:spcPts val="600"/>
              </a:spcAft>
              <a:buFont typeface="Arial" pitchFamily="34" charset="0"/>
              <a:buChar char="&gt;"/>
              <a:tabLst/>
              <a:defRPr sz="1700" kern="1200">
                <a:solidFill>
                  <a:schemeClr val="tx1"/>
                </a:solidFill>
                <a:latin typeface="+mj-lt"/>
                <a:ea typeface="+mn-ea"/>
                <a:cs typeface="+mn-cs"/>
              </a:defRPr>
            </a:lvl6pPr>
            <a:lvl7pPr marL="2520000" indent="-360000" algn="l" defTabSz="720000" rtl="0" eaLnBrk="1" latinLnBrk="0" hangingPunct="1">
              <a:spcBef>
                <a:spcPts val="0"/>
              </a:spcBef>
              <a:spcAft>
                <a:spcPts val="600"/>
              </a:spcAft>
              <a:buFont typeface="Arial" pitchFamily="34" charset="0"/>
              <a:buChar char="&gt;"/>
              <a:defRPr sz="1700" kern="1200">
                <a:solidFill>
                  <a:schemeClr val="tx1"/>
                </a:solidFill>
                <a:latin typeface="+mj-lt"/>
                <a:ea typeface="+mn-ea"/>
                <a:cs typeface="+mn-cs"/>
              </a:defRPr>
            </a:lvl7pPr>
            <a:lvl8pPr marL="2880000" indent="-360000" algn="l" defTabSz="720000" rtl="0" eaLnBrk="1" latinLnBrk="0" hangingPunct="1">
              <a:spcBef>
                <a:spcPts val="0"/>
              </a:spcBef>
              <a:spcAft>
                <a:spcPts val="600"/>
              </a:spcAft>
              <a:buFont typeface="Arial" pitchFamily="34" charset="0"/>
              <a:buChar char="&gt;"/>
              <a:defRPr sz="1700" kern="1200">
                <a:solidFill>
                  <a:schemeClr val="tx1"/>
                </a:solidFill>
                <a:latin typeface="+mj-lt"/>
                <a:ea typeface="+mn-ea"/>
                <a:cs typeface="+mn-cs"/>
              </a:defRPr>
            </a:lvl8pPr>
            <a:lvl9pPr marL="3240000" indent="-360000" algn="l" defTabSz="720000" rtl="0" eaLnBrk="1" latinLnBrk="0" hangingPunct="1">
              <a:spcBef>
                <a:spcPts val="0"/>
              </a:spcBef>
              <a:spcAft>
                <a:spcPts val="600"/>
              </a:spcAft>
              <a:buFont typeface="Arial" pitchFamily="34" charset="0"/>
              <a:buChar char="&gt;"/>
              <a:defRPr sz="1700" kern="1200">
                <a:solidFill>
                  <a:schemeClr val="tx1"/>
                </a:solidFill>
                <a:latin typeface="+mj-lt"/>
                <a:ea typeface="+mn-ea"/>
                <a:cs typeface="+mn-cs"/>
              </a:defRPr>
            </a:lvl9pPr>
          </a:lstStyle>
          <a:p>
            <a:pPr>
              <a:buFont typeface="Wingdings" panose="05000000000000000000" pitchFamily="2" charset="2"/>
              <a:buChar char="§"/>
            </a:pPr>
            <a:r>
              <a:rPr lang="de-CH" sz="2000" b="1" dirty="0"/>
              <a:t>Axians-</a:t>
            </a:r>
            <a:r>
              <a:rPr lang="de-CH" sz="2000" b="1" dirty="0" err="1"/>
              <a:t>Infoma</a:t>
            </a:r>
            <a:r>
              <a:rPr lang="de-CH" sz="2000" b="1" dirty="0"/>
              <a:t> (A)</a:t>
            </a:r>
          </a:p>
          <a:p>
            <a:pPr marL="539750" lvl="1" indent="-179388">
              <a:buFont typeface="Wingdings" panose="05000000000000000000" pitchFamily="2" charset="2"/>
              <a:buChar char="§"/>
            </a:pPr>
            <a:r>
              <a:rPr lang="de-CH" sz="1400" dirty="0"/>
              <a:t>Luca Feller (</a:t>
            </a:r>
            <a:r>
              <a:rPr lang="de-CH" sz="1400" dirty="0" err="1"/>
              <a:t>infoma</a:t>
            </a:r>
            <a:r>
              <a:rPr lang="de-CH" sz="1400" dirty="0"/>
              <a:t> </a:t>
            </a:r>
            <a:r>
              <a:rPr lang="de-CH" sz="1400" dirty="0" err="1"/>
              <a:t>newsystem</a:t>
            </a:r>
            <a:r>
              <a:rPr lang="de-CH" sz="1400" dirty="0"/>
              <a:t>) </a:t>
            </a:r>
            <a:r>
              <a:rPr lang="de-CH" sz="1400" b="1" dirty="0">
                <a:solidFill>
                  <a:srgbClr val="FF0000"/>
                </a:solidFill>
                <a:latin typeface="Arial" panose="020B0604020202020204" pitchFamily="34" charset="0"/>
                <a:sym typeface="Wingdings" panose="05000000000000000000" pitchFamily="2" charset="2"/>
              </a:rPr>
              <a:t></a:t>
            </a:r>
            <a:endParaRPr lang="de-CH" sz="1400" dirty="0"/>
          </a:p>
          <a:p>
            <a:pPr marL="539750" lvl="1" indent="-179388">
              <a:buFont typeface="Wingdings" panose="05000000000000000000" pitchFamily="2" charset="2"/>
              <a:buChar char="§"/>
            </a:pPr>
            <a:r>
              <a:rPr lang="de-CH" sz="1400" dirty="0"/>
              <a:t>Aylin Meier (</a:t>
            </a:r>
            <a:r>
              <a:rPr lang="de-CH" sz="1400" dirty="0" err="1"/>
              <a:t>WWSoft</a:t>
            </a:r>
            <a:r>
              <a:rPr lang="de-CH" sz="1400" dirty="0"/>
              <a:t>) </a:t>
            </a:r>
            <a:r>
              <a:rPr lang="de-CH" sz="1400" b="1" dirty="0">
                <a:solidFill>
                  <a:srgbClr val="00B050"/>
                </a:solidFill>
                <a:sym typeface="Wingdings" panose="05000000000000000000" pitchFamily="2" charset="2"/>
              </a:rPr>
              <a:t></a:t>
            </a:r>
            <a:endParaRPr lang="de-CH" sz="1400" dirty="0"/>
          </a:p>
          <a:p>
            <a:pPr marL="539750" lvl="1" indent="-179388">
              <a:buFont typeface="Wingdings" panose="05000000000000000000" pitchFamily="2" charset="2"/>
              <a:buChar char="§"/>
            </a:pPr>
            <a:r>
              <a:rPr lang="de-CH" sz="1400" dirty="0"/>
              <a:t>Andrea Egloff (</a:t>
            </a:r>
            <a:r>
              <a:rPr lang="de-CH" sz="1400" dirty="0" err="1"/>
              <a:t>GeSoft</a:t>
            </a:r>
            <a:r>
              <a:rPr lang="de-CH" sz="1400" dirty="0"/>
              <a:t>) </a:t>
            </a:r>
            <a:r>
              <a:rPr lang="de-CH" sz="1400" b="1" dirty="0">
                <a:solidFill>
                  <a:srgbClr val="00B050"/>
                </a:solidFill>
                <a:sym typeface="Wingdings" panose="05000000000000000000" pitchFamily="2" charset="2"/>
              </a:rPr>
              <a:t></a:t>
            </a:r>
            <a:endParaRPr lang="de-CH" sz="1400" dirty="0"/>
          </a:p>
          <a:p>
            <a:pPr marL="359138" lvl="1" indent="0">
              <a:buNone/>
            </a:pPr>
            <a:endParaRPr lang="de-CH" sz="1200" dirty="0"/>
          </a:p>
          <a:p>
            <a:pPr>
              <a:buFont typeface="Wingdings" panose="05000000000000000000" pitchFamily="2" charset="2"/>
              <a:buChar char="§"/>
            </a:pPr>
            <a:r>
              <a:rPr lang="de-CH" sz="2000" b="1" dirty="0"/>
              <a:t>DIALOG (D)</a:t>
            </a:r>
          </a:p>
          <a:p>
            <a:pPr marL="539750" lvl="1" indent="-179388">
              <a:buFont typeface="Wingdings" panose="05000000000000000000" pitchFamily="2" charset="2"/>
              <a:buChar char="§"/>
            </a:pPr>
            <a:r>
              <a:rPr lang="it-IT" sz="1400" dirty="0"/>
              <a:t>Alessandra Antonini (</a:t>
            </a:r>
            <a:r>
              <a:rPr lang="it-IT" sz="1200" dirty="0"/>
              <a:t>Product </a:t>
            </a:r>
            <a:r>
              <a:rPr lang="it-IT" sz="1200" dirty="0" err="1"/>
              <a:t>Owner</a:t>
            </a:r>
            <a:r>
              <a:rPr lang="it-IT" sz="1200" dirty="0"/>
              <a:t> EWM) </a:t>
            </a:r>
            <a:r>
              <a:rPr lang="de-CH" sz="1400" b="1" dirty="0">
                <a:solidFill>
                  <a:srgbClr val="00B050"/>
                </a:solidFill>
                <a:sym typeface="Wingdings" panose="05000000000000000000" pitchFamily="2" charset="2"/>
              </a:rPr>
              <a:t></a:t>
            </a:r>
          </a:p>
          <a:p>
            <a:pPr marL="539750" lvl="1" indent="-179388">
              <a:buFont typeface="Wingdings" panose="05000000000000000000" pitchFamily="2" charset="2"/>
              <a:buChar char="§"/>
            </a:pPr>
            <a:r>
              <a:rPr lang="de-CH" sz="1400" dirty="0">
                <a:sym typeface="Wingdings" panose="05000000000000000000" pitchFamily="2" charset="2"/>
              </a:rPr>
              <a:t>Lorena Lang (DIALOG) </a:t>
            </a:r>
            <a:r>
              <a:rPr lang="de-CH" sz="1400" b="1" dirty="0">
                <a:solidFill>
                  <a:srgbClr val="00B050"/>
                </a:solidFill>
                <a:sym typeface="Wingdings" panose="05000000000000000000" pitchFamily="2" charset="2"/>
              </a:rPr>
              <a:t></a:t>
            </a:r>
            <a:endParaRPr lang="de-CH" sz="1400" dirty="0">
              <a:sym typeface="Wingdings" panose="05000000000000000000" pitchFamily="2" charset="2"/>
            </a:endParaRPr>
          </a:p>
          <a:p>
            <a:pPr marL="360362" lvl="1" indent="0">
              <a:buNone/>
            </a:pPr>
            <a:endParaRPr lang="de-CH" sz="1200" dirty="0">
              <a:sym typeface="Wingdings" panose="05000000000000000000" pitchFamily="2" charset="2"/>
            </a:endParaRPr>
          </a:p>
          <a:p>
            <a:pPr>
              <a:buFont typeface="Wingdings" panose="05000000000000000000" pitchFamily="2" charset="2"/>
              <a:buChar char="§"/>
            </a:pPr>
            <a:r>
              <a:rPr lang="de-CH" sz="1800" b="1" dirty="0">
                <a:effectLst/>
                <a:latin typeface="Arial" panose="020B0604020202020204" pitchFamily="34" charset="0"/>
                <a:ea typeface="Times New Roman" panose="02020603050405020304" pitchFamily="18" charset="0"/>
                <a:cs typeface="Times New Roman" panose="02020603050405020304" pitchFamily="18" charset="0"/>
              </a:rPr>
              <a:t>BEDAG Solutions AG</a:t>
            </a:r>
            <a:r>
              <a:rPr lang="de-CH" sz="2000" b="1" dirty="0"/>
              <a:t> (B)</a:t>
            </a:r>
          </a:p>
          <a:p>
            <a:pPr marL="539750" lvl="1" indent="-179388">
              <a:buFont typeface="Wingdings" panose="05000000000000000000" pitchFamily="2" charset="2"/>
              <a:buChar char="§"/>
            </a:pPr>
            <a:r>
              <a:rPr lang="de-CH" sz="1400" dirty="0"/>
              <a:t>Regula Meier (BEDAG Solutions AG) </a:t>
            </a:r>
            <a:r>
              <a:rPr lang="de-CH" sz="1400" b="1" dirty="0">
                <a:solidFill>
                  <a:srgbClr val="00B050"/>
                </a:solidFill>
                <a:sym typeface="Wingdings" panose="05000000000000000000" pitchFamily="2" charset="2"/>
              </a:rPr>
              <a:t></a:t>
            </a:r>
            <a:endParaRPr lang="de-CH" sz="1400" dirty="0"/>
          </a:p>
          <a:p>
            <a:pPr marL="539750" lvl="1" indent="-179388">
              <a:buFont typeface="Wingdings" panose="05000000000000000000" pitchFamily="2" charset="2"/>
              <a:buChar char="§"/>
            </a:pPr>
            <a:r>
              <a:rPr lang="de-CH" sz="1400" dirty="0"/>
              <a:t>Jonas </a:t>
            </a:r>
            <a:r>
              <a:rPr lang="de-CH" sz="1400"/>
              <a:t>Baschung (BEDAG Solutions AG) </a:t>
            </a:r>
            <a:r>
              <a:rPr lang="de-CH" sz="1400" b="1">
                <a:solidFill>
                  <a:srgbClr val="FF0000"/>
                </a:solidFill>
                <a:latin typeface="Arial" panose="020B0604020202020204" pitchFamily="34" charset="0"/>
                <a:sym typeface="Wingdings" panose="05000000000000000000" pitchFamily="2" charset="2"/>
              </a:rPr>
              <a:t></a:t>
            </a:r>
            <a:endParaRPr lang="de-CH" sz="1400" dirty="0"/>
          </a:p>
          <a:p>
            <a:pPr marL="359138" lvl="1" indent="0">
              <a:buNone/>
            </a:pPr>
            <a:endParaRPr lang="de-CH" sz="1200" dirty="0"/>
          </a:p>
          <a:p>
            <a:pPr>
              <a:buFont typeface="Wingdings" panose="05000000000000000000" pitchFamily="2" charset="2"/>
              <a:buChar char="§"/>
            </a:pPr>
            <a:r>
              <a:rPr lang="de-CH" sz="2000" b="1" dirty="0"/>
              <a:t>Kanton, Lead (K)</a:t>
            </a:r>
          </a:p>
          <a:p>
            <a:pPr marL="539750" lvl="1" indent="-179388">
              <a:buFont typeface="Wingdings" panose="05000000000000000000" pitchFamily="2" charset="2"/>
              <a:buChar char="§"/>
            </a:pPr>
            <a:r>
              <a:rPr lang="de-CH" sz="1400" dirty="0"/>
              <a:t>Viktor Geiger (AG)</a:t>
            </a:r>
            <a:r>
              <a:rPr lang="de-CH" sz="1400" b="1" dirty="0">
                <a:solidFill>
                  <a:srgbClr val="00B050"/>
                </a:solidFill>
                <a:sym typeface="Wingdings" panose="05000000000000000000" pitchFamily="2" charset="2"/>
              </a:rPr>
              <a:t></a:t>
            </a:r>
            <a:endParaRPr lang="de-CH" sz="1400" dirty="0"/>
          </a:p>
          <a:p>
            <a:pPr marL="539750" lvl="1" indent="-179388">
              <a:buFont typeface="Wingdings" panose="05000000000000000000" pitchFamily="2" charset="2"/>
              <a:buChar char="§"/>
            </a:pPr>
            <a:r>
              <a:rPr lang="de-CH" sz="1400" dirty="0"/>
              <a:t>Ines Brunner (BL)</a:t>
            </a:r>
            <a:r>
              <a:rPr lang="de-CH" sz="1400" b="1" dirty="0">
                <a:solidFill>
                  <a:srgbClr val="00B050"/>
                </a:solidFill>
                <a:sym typeface="Wingdings" panose="05000000000000000000" pitchFamily="2" charset="2"/>
              </a:rPr>
              <a:t></a:t>
            </a:r>
          </a:p>
          <a:p>
            <a:pPr marL="539750" lvl="1" indent="-179388">
              <a:buFont typeface="Wingdings" panose="05000000000000000000" pitchFamily="2" charset="2"/>
              <a:buChar char="§"/>
            </a:pPr>
            <a:r>
              <a:rPr lang="de-CH" sz="1400" dirty="0"/>
              <a:t>Beat Schweizer (BE)</a:t>
            </a:r>
            <a:r>
              <a:rPr lang="de-CH" sz="1400" b="1" dirty="0">
                <a:solidFill>
                  <a:srgbClr val="00B050"/>
                </a:solidFill>
                <a:sym typeface="Wingdings" panose="05000000000000000000" pitchFamily="2" charset="2"/>
              </a:rPr>
              <a:t></a:t>
            </a:r>
            <a:endParaRPr lang="de-CH" sz="1400" dirty="0"/>
          </a:p>
          <a:p>
            <a:pPr marL="539750" lvl="1" indent="-179388">
              <a:buFont typeface="Wingdings" panose="05000000000000000000" pitchFamily="2" charset="2"/>
              <a:buChar char="§"/>
            </a:pPr>
            <a:r>
              <a:rPr lang="de-CH" sz="1400" dirty="0"/>
              <a:t>FDA-Team: Marco Züllig, Nicole Grundmann, Christoph Reber</a:t>
            </a:r>
            <a:r>
              <a:rPr lang="de-CH" sz="1400" b="1" dirty="0">
                <a:solidFill>
                  <a:srgbClr val="00B050"/>
                </a:solidFill>
                <a:sym typeface="Wingdings" panose="05000000000000000000" pitchFamily="2" charset="2"/>
              </a:rPr>
              <a:t> </a:t>
            </a:r>
            <a:r>
              <a:rPr lang="de-CH" sz="1400" dirty="0"/>
              <a:t>, Nicolina Novara</a:t>
            </a:r>
          </a:p>
          <a:p>
            <a:pPr lvl="1">
              <a:buFont typeface="Wingdings" panose="05000000000000000000" pitchFamily="2" charset="2"/>
              <a:buChar char="§"/>
            </a:pPr>
            <a:endParaRPr lang="de-CH" sz="2400" dirty="0"/>
          </a:p>
        </p:txBody>
      </p:sp>
      <p:sp>
        <p:nvSpPr>
          <p:cNvPr id="7" name="Textfeld 6">
            <a:extLst>
              <a:ext uri="{FF2B5EF4-FFF2-40B4-BE49-F238E27FC236}">
                <a16:creationId xmlns:a16="http://schemas.microsoft.com/office/drawing/2014/main" id="{EDD3E8B2-F221-4C1F-D9F9-18F009AF5212}"/>
              </a:ext>
            </a:extLst>
          </p:cNvPr>
          <p:cNvSpPr txBox="1"/>
          <p:nvPr>
            <p:custDataLst>
              <p:tags r:id="rId1"/>
            </p:custDataLst>
          </p:nvPr>
        </p:nvSpPr>
        <p:spPr>
          <a:xfrm>
            <a:off x="8262027" y="6525344"/>
            <a:ext cx="881973" cy="215444"/>
          </a:xfrm>
          <a:prstGeom prst="rect">
            <a:avLst/>
          </a:prstGeom>
          <a:noFill/>
        </p:spPr>
        <p:txBody>
          <a:bodyPr wrap="square" rtlCol="0">
            <a:spAutoFit/>
          </a:bodyPr>
          <a:lstStyle>
            <a:defPPr>
              <a:defRPr lang="de-DE"/>
            </a:defPPr>
            <a:lvl1pPr>
              <a:defRPr sz="800"/>
            </a:lvl1pPr>
          </a:lstStyle>
          <a:p>
            <a:fld id="{4B9B8AD2-5888-46A9-9CF1-99CDAD892703}" type="slidenum">
              <a:rPr lang="de-CH" smtClean="0"/>
              <a:t>2</a:t>
            </a:fld>
            <a:endParaRPr lang="de-CH" dirty="0"/>
          </a:p>
        </p:txBody>
      </p:sp>
    </p:spTree>
    <p:extLst>
      <p:ext uri="{BB962C8B-B14F-4D97-AF65-F5344CB8AC3E}">
        <p14:creationId xmlns:p14="http://schemas.microsoft.com/office/powerpoint/2010/main" val="30818064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D86882-3E31-0D80-0CA4-43884767D47C}"/>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4FB3184A-8E38-F71D-8D93-F48E37401512}"/>
              </a:ext>
            </a:extLst>
          </p:cNvPr>
          <p:cNvSpPr>
            <a:spLocks noGrp="1"/>
          </p:cNvSpPr>
          <p:nvPr>
            <p:ph type="title"/>
          </p:nvPr>
        </p:nvSpPr>
        <p:spPr>
          <a:xfrm>
            <a:off x="467543" y="765299"/>
            <a:ext cx="8514821" cy="612000"/>
          </a:xfrm>
        </p:spPr>
        <p:txBody>
          <a:bodyPr/>
          <a:lstStyle/>
          <a:p>
            <a:r>
              <a:rPr lang="de-CH" sz="3200" dirty="0"/>
              <a:t>Aktuelle Herausforderungen (XVI) </a:t>
            </a:r>
          </a:p>
        </p:txBody>
      </p:sp>
      <p:graphicFrame>
        <p:nvGraphicFramePr>
          <p:cNvPr id="7" name="Tabelle 6">
            <a:extLst>
              <a:ext uri="{FF2B5EF4-FFF2-40B4-BE49-F238E27FC236}">
                <a16:creationId xmlns:a16="http://schemas.microsoft.com/office/drawing/2014/main" id="{4F42C80B-0707-0489-7705-7B576623B7FC}"/>
              </a:ext>
            </a:extLst>
          </p:cNvPr>
          <p:cNvGraphicFramePr>
            <a:graphicFrameLocks noGrp="1"/>
          </p:cNvGraphicFramePr>
          <p:nvPr>
            <p:extLst>
              <p:ext uri="{D42A27DB-BD31-4B8C-83A1-F6EECF244321}">
                <p14:modId xmlns:p14="http://schemas.microsoft.com/office/powerpoint/2010/main" val="1768419789"/>
              </p:ext>
            </p:extLst>
          </p:nvPr>
        </p:nvGraphicFramePr>
        <p:xfrm>
          <a:off x="467542" y="1233612"/>
          <a:ext cx="8514821" cy="437140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606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dirty="0"/>
                        <a:t>Thema:</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a:t>ID 43875, Kölliken</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a:t>[Korrektur Identifikatoren &amp; Korrektur Geburtsinformationen]</a:t>
                      </a:r>
                    </a:p>
                    <a:p>
                      <a:endParaRPr lang="de-CH" sz="1600" dirty="0"/>
                    </a:p>
                    <a:p>
                      <a:r>
                        <a:rPr lang="de-CH" sz="1600" dirty="0"/>
                        <a:t>Gemäss Leitfaden für SW-Anbieter, Kap. 4.10:</a:t>
                      </a:r>
                    </a:p>
                    <a:p>
                      <a:r>
                        <a:rPr lang="de-CH" sz="1600" dirty="0"/>
                        <a:t>Bedeutung für die Ereignisverarbeitung: </a:t>
                      </a:r>
                    </a:p>
                    <a:p>
                      <a:r>
                        <a:rPr lang="de-CH" sz="1600" dirty="0"/>
                        <a:t>Wird mit einem Ereignis die Identifikation der Person geändert, ist in den nachfolgenden Ereignissen die geänderte Identifikation der Person zu liefern. Dies auch bei Teillieferungen. </a:t>
                      </a:r>
                    </a:p>
                    <a:p>
                      <a:endParaRPr lang="de-CH"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dirty="0"/>
                        <a:t>Problem: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600" dirty="0"/>
                    </a:p>
                  </a:txBody>
                  <a:tcPr/>
                </a:tc>
                <a:tc>
                  <a:txBody>
                    <a:bodyPr/>
                    <a:lstStyle/>
                    <a:p>
                      <a:r>
                        <a:rPr lang="de-CH" sz="1600" dirty="0"/>
                        <a:t>Info als </a:t>
                      </a:r>
                      <a:r>
                        <a:rPr lang="de-CH" sz="1600" dirty="0" err="1"/>
                        <a:t>Reminder</a:t>
                      </a:r>
                      <a:endParaRPr lang="de-CH" sz="1600" dirty="0"/>
                    </a:p>
                  </a:txBody>
                  <a:tcPr/>
                </a:tc>
                <a:extLst>
                  <a:ext uri="{0D108BD9-81ED-4DB2-BD59-A6C34878D82A}">
                    <a16:rowId xmlns:a16="http://schemas.microsoft.com/office/drawing/2014/main" val="307927679"/>
                  </a:ext>
                </a:extLst>
              </a:tr>
            </a:tbl>
          </a:graphicData>
        </a:graphic>
      </p:graphicFrame>
      <p:pic>
        <p:nvPicPr>
          <p:cNvPr id="2" name="Picture 4" descr="3d Man Thumbs Up Stock Photos, Pictures &amp; Royalty-Free Images - iStock">
            <a:extLst>
              <a:ext uri="{FF2B5EF4-FFF2-40B4-BE49-F238E27FC236}">
                <a16:creationId xmlns:a16="http://schemas.microsoft.com/office/drawing/2014/main" id="{894B61F4-C6F4-6E27-A79C-86907CAFBEE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6027" y="45435"/>
            <a:ext cx="1188177" cy="1188177"/>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a:extLst>
              <a:ext uri="{FF2B5EF4-FFF2-40B4-BE49-F238E27FC236}">
                <a16:creationId xmlns:a16="http://schemas.microsoft.com/office/drawing/2014/main" id="{1D4E2B3D-A041-F243-2786-C418D8B0D7DF}"/>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37C76521-8909-4EA6-9715-A0A6993AF607}" type="slidenum">
              <a:rPr lang="de-CH" sz="800" smtClean="0"/>
              <a:t>20</a:t>
            </a:fld>
            <a:endParaRPr lang="de-CH" sz="800" dirty="0"/>
          </a:p>
        </p:txBody>
      </p:sp>
      <p:sp>
        <p:nvSpPr>
          <p:cNvPr id="5" name="Textfeld 4">
            <a:extLst>
              <a:ext uri="{FF2B5EF4-FFF2-40B4-BE49-F238E27FC236}">
                <a16:creationId xmlns:a16="http://schemas.microsoft.com/office/drawing/2014/main" id="{D00589A2-C041-F5E2-D031-1D18BDC6F232}"/>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6" name="Textfeld 5">
            <a:extLst>
              <a:ext uri="{FF2B5EF4-FFF2-40B4-BE49-F238E27FC236}">
                <a16:creationId xmlns:a16="http://schemas.microsoft.com/office/drawing/2014/main" id="{5A5D82D4-3EAA-FC66-BF69-CB5D3A44685D}"/>
              </a:ext>
            </a:extLst>
          </p:cNvPr>
          <p:cNvSpPr txBox="1"/>
          <p:nvPr/>
        </p:nvSpPr>
        <p:spPr>
          <a:xfrm>
            <a:off x="8427613" y="0"/>
            <a:ext cx="704039" cy="215444"/>
          </a:xfrm>
          <a:prstGeom prst="rect">
            <a:avLst/>
          </a:prstGeom>
          <a:noFill/>
        </p:spPr>
        <p:txBody>
          <a:bodyPr wrap="none" rtlCol="0">
            <a:spAutoFit/>
          </a:bodyPr>
          <a:lstStyle/>
          <a:p>
            <a:r>
              <a:rPr lang="de-CH" sz="800" dirty="0"/>
              <a:t>15.08.2024</a:t>
            </a:r>
          </a:p>
        </p:txBody>
      </p:sp>
      <p:sp>
        <p:nvSpPr>
          <p:cNvPr id="8" name="Textfeld 7">
            <a:extLst>
              <a:ext uri="{FF2B5EF4-FFF2-40B4-BE49-F238E27FC236}">
                <a16:creationId xmlns:a16="http://schemas.microsoft.com/office/drawing/2014/main" id="{7989A1D0-57B8-BD89-3D13-5BA5EEE0D0C9}"/>
              </a:ext>
            </a:extLst>
          </p:cNvPr>
          <p:cNvSpPr txBox="1"/>
          <p:nvPr/>
        </p:nvSpPr>
        <p:spPr>
          <a:xfrm>
            <a:off x="8688425" y="6182677"/>
            <a:ext cx="434983" cy="226591"/>
          </a:xfrm>
          <a:prstGeom prst="rect">
            <a:avLst/>
          </a:prstGeom>
          <a:solidFill>
            <a:srgbClr val="00B050"/>
          </a:solidFill>
        </p:spPr>
        <p:txBody>
          <a:bodyPr wrap="none" lIns="36000" tIns="36000" rIns="36000" bIns="36000" rtlCol="0">
            <a:spAutoFit/>
          </a:bodyPr>
          <a:lstStyle/>
          <a:p>
            <a:pPr algn="r"/>
            <a:r>
              <a:rPr lang="de-CH" sz="1000" b="1" dirty="0">
                <a:solidFill>
                  <a:schemeClr val="bg1"/>
                </a:solidFill>
              </a:rPr>
              <a:t>Viktor</a:t>
            </a:r>
          </a:p>
        </p:txBody>
      </p:sp>
    </p:spTree>
    <p:extLst>
      <p:ext uri="{BB962C8B-B14F-4D97-AF65-F5344CB8AC3E}">
        <p14:creationId xmlns:p14="http://schemas.microsoft.com/office/powerpoint/2010/main" val="30481648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D86882-3E31-0D80-0CA4-43884767D47C}"/>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4FB3184A-8E38-F71D-8D93-F48E37401512}"/>
              </a:ext>
            </a:extLst>
          </p:cNvPr>
          <p:cNvSpPr>
            <a:spLocks noGrp="1"/>
          </p:cNvSpPr>
          <p:nvPr>
            <p:ph type="title"/>
          </p:nvPr>
        </p:nvSpPr>
        <p:spPr>
          <a:xfrm>
            <a:off x="467543" y="765299"/>
            <a:ext cx="8514821" cy="612000"/>
          </a:xfrm>
        </p:spPr>
        <p:txBody>
          <a:bodyPr/>
          <a:lstStyle/>
          <a:p>
            <a:r>
              <a:rPr lang="de-CH" sz="3200" dirty="0"/>
              <a:t>Aktuelle Herausforderungen (XVII) </a:t>
            </a:r>
          </a:p>
        </p:txBody>
      </p:sp>
      <p:graphicFrame>
        <p:nvGraphicFramePr>
          <p:cNvPr id="7" name="Tabelle 6">
            <a:extLst>
              <a:ext uri="{FF2B5EF4-FFF2-40B4-BE49-F238E27FC236}">
                <a16:creationId xmlns:a16="http://schemas.microsoft.com/office/drawing/2014/main" id="{4F42C80B-0707-0489-7705-7B576623B7FC}"/>
              </a:ext>
            </a:extLst>
          </p:cNvPr>
          <p:cNvGraphicFramePr>
            <a:graphicFrameLocks noGrp="1"/>
          </p:cNvGraphicFramePr>
          <p:nvPr>
            <p:extLst>
              <p:ext uri="{D42A27DB-BD31-4B8C-83A1-F6EECF244321}">
                <p14:modId xmlns:p14="http://schemas.microsoft.com/office/powerpoint/2010/main" val="2035081119"/>
              </p:ext>
            </p:extLst>
          </p:nvPr>
        </p:nvGraphicFramePr>
        <p:xfrm>
          <a:off x="467542" y="1233612"/>
          <a:ext cx="8514821" cy="388372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3511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kern="1200" dirty="0">
                          <a:solidFill>
                            <a:schemeClr val="dk1"/>
                          </a:solidFill>
                          <a:effectLst/>
                          <a:latin typeface="+mn-lt"/>
                          <a:ea typeface="+mn-ea"/>
                          <a:cs typeface="+mn-cs"/>
                        </a:rPr>
                        <a:t>Thema:</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0" kern="1200" dirty="0">
                          <a:solidFill>
                            <a:schemeClr val="dk1"/>
                          </a:solidFill>
                          <a:effectLst/>
                          <a:latin typeface="+mn-lt"/>
                          <a:ea typeface="+mn-ea"/>
                          <a:cs typeface="+mn-cs"/>
                        </a:rPr>
                        <a:t>Meldung Tod bei weggezogenen Personen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60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a:solidFill>
                            <a:schemeClr val="dk1"/>
                          </a:solidFill>
                          <a:effectLst/>
                          <a:latin typeface="+mn-lt"/>
                          <a:ea typeface="+mn-ea"/>
                          <a:cs typeface="+mn-cs"/>
                        </a:rPr>
                        <a:t>Auf einem Objekt (Person wird bei Inaktivierung Objekt, vorher Subjekt) wird mutiert und dann wird der Tod auf dem Objekt versendet.</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a:solidFill>
                            <a:schemeClr val="dk1"/>
                          </a:solidFill>
                          <a:effectLst/>
                          <a:latin typeface="+mn-lt"/>
                          <a:ea typeface="+mn-ea"/>
                          <a:cs typeface="+mn-cs"/>
                        </a:rPr>
                        <a:t>Wir wollen Inaktive (=Objekte) korrigieren aber nur mit Mutationen, welche vor der Inaktivierung geschehen sind, nicht wenn das Ereignisdatum nach der Inaktivierung ist.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a:solidFill>
                            <a:schemeClr val="dk1"/>
                          </a:solidFill>
                          <a:effectLst/>
                          <a:latin typeface="+mn-lt"/>
                          <a:ea typeface="+mn-ea"/>
                          <a:cs typeface="+mn-cs"/>
                        </a:rPr>
                        <a:t>Die Begründung dazu mit </a:t>
                      </a:r>
                      <a:r>
                        <a:rPr lang="de-CH" sz="1600" kern="1200" dirty="0" err="1">
                          <a:solidFill>
                            <a:schemeClr val="dk1"/>
                          </a:solidFill>
                          <a:effectLst/>
                          <a:latin typeface="+mn-lt"/>
                          <a:ea typeface="+mn-ea"/>
                          <a:cs typeface="+mn-cs"/>
                        </a:rPr>
                        <a:t>eCH</a:t>
                      </a:r>
                      <a:r>
                        <a:rPr lang="de-CH" sz="1600" kern="1200" dirty="0">
                          <a:solidFill>
                            <a:schemeClr val="dk1"/>
                          </a:solidFill>
                          <a:effectLst/>
                          <a:latin typeface="+mn-lt"/>
                          <a:ea typeface="+mn-ea"/>
                          <a:cs typeface="+mn-cs"/>
                        </a:rPr>
                        <a:t> Vorschriften verstehen wir nicht.</a:t>
                      </a:r>
                      <a:endParaRPr lang="de-CH" sz="1600" dirty="0"/>
                    </a:p>
                  </a:txBody>
                  <a:tcPr/>
                </a:tc>
                <a:tc>
                  <a:txBody>
                    <a:bodyPr/>
                    <a:lstStyle/>
                    <a:p>
                      <a:endParaRPr lang="de-CH" sz="1600" dirty="0"/>
                    </a:p>
                  </a:txBody>
                  <a:tcPr/>
                </a:tc>
                <a:extLst>
                  <a:ext uri="{0D108BD9-81ED-4DB2-BD59-A6C34878D82A}">
                    <a16:rowId xmlns:a16="http://schemas.microsoft.com/office/drawing/2014/main" val="4160990883"/>
                  </a:ext>
                </a:extLst>
              </a:tr>
            </a:tbl>
          </a:graphicData>
        </a:graphic>
      </p:graphicFrame>
      <p:pic>
        <p:nvPicPr>
          <p:cNvPr id="2" name="Picture 4" descr="3d Man Thumbs Up Stock Photos, Pictures &amp; Royalty-Free Images - iStock">
            <a:extLst>
              <a:ext uri="{FF2B5EF4-FFF2-40B4-BE49-F238E27FC236}">
                <a16:creationId xmlns:a16="http://schemas.microsoft.com/office/drawing/2014/main" id="{894B61F4-C6F4-6E27-A79C-86907CAFBEE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6027" y="45435"/>
            <a:ext cx="1188177" cy="1188177"/>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a:extLst>
              <a:ext uri="{FF2B5EF4-FFF2-40B4-BE49-F238E27FC236}">
                <a16:creationId xmlns:a16="http://schemas.microsoft.com/office/drawing/2014/main" id="{1D4E2B3D-A041-F243-2786-C418D8B0D7DF}"/>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37C76521-8909-4EA6-9715-A0A6993AF607}" type="slidenum">
              <a:rPr lang="de-CH" sz="800" smtClean="0"/>
              <a:t>21</a:t>
            </a:fld>
            <a:endParaRPr lang="de-CH" sz="800" dirty="0"/>
          </a:p>
        </p:txBody>
      </p:sp>
      <p:sp>
        <p:nvSpPr>
          <p:cNvPr id="5" name="Textfeld 4">
            <a:extLst>
              <a:ext uri="{FF2B5EF4-FFF2-40B4-BE49-F238E27FC236}">
                <a16:creationId xmlns:a16="http://schemas.microsoft.com/office/drawing/2014/main" id="{D00589A2-C041-F5E2-D031-1D18BDC6F232}"/>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6" name="Textfeld 5">
            <a:extLst>
              <a:ext uri="{FF2B5EF4-FFF2-40B4-BE49-F238E27FC236}">
                <a16:creationId xmlns:a16="http://schemas.microsoft.com/office/drawing/2014/main" id="{77CA83DC-71A0-189F-BD90-84BDA7E6C782}"/>
              </a:ext>
            </a:extLst>
          </p:cNvPr>
          <p:cNvSpPr txBox="1"/>
          <p:nvPr/>
        </p:nvSpPr>
        <p:spPr>
          <a:xfrm>
            <a:off x="8427613" y="0"/>
            <a:ext cx="704039" cy="215444"/>
          </a:xfrm>
          <a:prstGeom prst="rect">
            <a:avLst/>
          </a:prstGeom>
          <a:noFill/>
        </p:spPr>
        <p:txBody>
          <a:bodyPr wrap="none" rtlCol="0">
            <a:spAutoFit/>
          </a:bodyPr>
          <a:lstStyle/>
          <a:p>
            <a:r>
              <a:rPr lang="de-CH" sz="800" dirty="0"/>
              <a:t>15.08.2024</a:t>
            </a:r>
          </a:p>
        </p:txBody>
      </p:sp>
      <p:sp>
        <p:nvSpPr>
          <p:cNvPr id="8" name="Textfeld 7">
            <a:extLst>
              <a:ext uri="{FF2B5EF4-FFF2-40B4-BE49-F238E27FC236}">
                <a16:creationId xmlns:a16="http://schemas.microsoft.com/office/drawing/2014/main" id="{74DE2135-BCCF-071E-4540-8E694301F234}"/>
              </a:ext>
            </a:extLst>
          </p:cNvPr>
          <p:cNvSpPr txBox="1"/>
          <p:nvPr/>
        </p:nvSpPr>
        <p:spPr>
          <a:xfrm rot="18862465">
            <a:off x="5442066" y="2469283"/>
            <a:ext cx="2430922" cy="461665"/>
          </a:xfrm>
          <a:prstGeom prst="rect">
            <a:avLst/>
          </a:prstGeom>
          <a:noFill/>
        </p:spPr>
        <p:txBody>
          <a:bodyPr wrap="none" rtlCol="0">
            <a:spAutoFit/>
          </a:bodyPr>
          <a:lstStyle/>
          <a:p>
            <a:r>
              <a:rPr lang="de-CH" sz="1200" b="1" dirty="0">
                <a:solidFill>
                  <a:srgbClr val="FF0000"/>
                </a:solidFill>
              </a:rPr>
              <a:t>Wer hat das Problem gemeldet</a:t>
            </a:r>
          </a:p>
          <a:p>
            <a:r>
              <a:rPr lang="de-CH" sz="1200" b="1" dirty="0">
                <a:solidFill>
                  <a:srgbClr val="FF0000"/>
                </a:solidFill>
              </a:rPr>
              <a:t>Was ist das Problem?</a:t>
            </a:r>
          </a:p>
        </p:txBody>
      </p:sp>
    </p:spTree>
    <p:extLst>
      <p:ext uri="{BB962C8B-B14F-4D97-AF65-F5344CB8AC3E}">
        <p14:creationId xmlns:p14="http://schemas.microsoft.com/office/powerpoint/2010/main" val="30486898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67543" y="765299"/>
            <a:ext cx="8514821" cy="612000"/>
          </a:xfrm>
        </p:spPr>
        <p:txBody>
          <a:bodyPr/>
          <a:lstStyle/>
          <a:p>
            <a:r>
              <a:rPr lang="de-CH" sz="3200" dirty="0"/>
              <a:t>Aktuelle Herausforderungen (XVIII) </a:t>
            </a:r>
          </a:p>
        </p:txBody>
      </p:sp>
      <p:graphicFrame>
        <p:nvGraphicFramePr>
          <p:cNvPr id="2" name="Tabelle 1">
            <a:extLst>
              <a:ext uri="{FF2B5EF4-FFF2-40B4-BE49-F238E27FC236}">
                <a16:creationId xmlns:a16="http://schemas.microsoft.com/office/drawing/2014/main" id="{E76118DF-B084-A5F7-8C56-BB3019D35782}"/>
              </a:ext>
            </a:extLst>
          </p:cNvPr>
          <p:cNvGraphicFramePr>
            <a:graphicFrameLocks noGrp="1"/>
          </p:cNvGraphicFramePr>
          <p:nvPr>
            <p:extLst>
              <p:ext uri="{D42A27DB-BD31-4B8C-83A1-F6EECF244321}">
                <p14:modId xmlns:p14="http://schemas.microsoft.com/office/powerpoint/2010/main" val="736858535"/>
              </p:ext>
            </p:extLst>
          </p:nvPr>
        </p:nvGraphicFramePr>
        <p:xfrm>
          <a:off x="467543" y="1268760"/>
          <a:ext cx="8514821" cy="363988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3511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dirty="0"/>
                        <a:t>Thema:</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0" dirty="0"/>
                        <a:t>Gemäss BFS muss bei verstorbenen Personen auch das Wegzugsdatum geliefert werden.</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a:t>(Todesdatum = Wegzugsdatum)</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dirty="0"/>
                        <a:t>Fälle:</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0" dirty="0"/>
                        <a:t>7566825015245, Reinach</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0" dirty="0"/>
                        <a:t>7564491085036, Ehrendingen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6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dirty="0"/>
                        <a:t>Problem:</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a:t>GERES muss das bei der Lieferung ergänzen, was falsch ist.</a:t>
                      </a:r>
                    </a:p>
                  </a:txBody>
                  <a:tcPr/>
                </a:tc>
                <a:tc>
                  <a:txBody>
                    <a:bodyPr/>
                    <a:lstStyle/>
                    <a:p>
                      <a:r>
                        <a:rPr lang="de-CH" sz="1600" baseline="0" dirty="0"/>
                        <a:t>Info als </a:t>
                      </a:r>
                      <a:r>
                        <a:rPr lang="de-CH" sz="1600" baseline="0" dirty="0" err="1"/>
                        <a:t>Reminder</a:t>
                      </a:r>
                      <a:endParaRPr lang="de-CH" sz="1600" dirty="0"/>
                    </a:p>
                  </a:txBody>
                  <a:tcPr/>
                </a:tc>
                <a:extLst>
                  <a:ext uri="{0D108BD9-81ED-4DB2-BD59-A6C34878D82A}">
                    <a16:rowId xmlns:a16="http://schemas.microsoft.com/office/drawing/2014/main" val="4160990883"/>
                  </a:ext>
                </a:extLst>
              </a:tr>
            </a:tbl>
          </a:graphicData>
        </a:graphic>
      </p:graphicFrame>
      <p:sp>
        <p:nvSpPr>
          <p:cNvPr id="4" name="Textfeld 3">
            <a:extLst>
              <a:ext uri="{FF2B5EF4-FFF2-40B4-BE49-F238E27FC236}">
                <a16:creationId xmlns:a16="http://schemas.microsoft.com/office/drawing/2014/main" id="{D7FD6599-5013-F654-6424-14160F9D14DE}"/>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B5ECED44-5EA0-465D-B53F-F102FEDF1E39}" type="slidenum">
              <a:rPr lang="de-CH" sz="800" smtClean="0"/>
              <a:t>22</a:t>
            </a:fld>
            <a:endParaRPr lang="de-CH" sz="800" dirty="0"/>
          </a:p>
        </p:txBody>
      </p:sp>
      <p:pic>
        <p:nvPicPr>
          <p:cNvPr id="6" name="Picture 4" descr="3d Man Thumbs Up Stock Photos, Pictures &amp; Royalty-Free Images - iStock">
            <a:extLst>
              <a:ext uri="{FF2B5EF4-FFF2-40B4-BE49-F238E27FC236}">
                <a16:creationId xmlns:a16="http://schemas.microsoft.com/office/drawing/2014/main" id="{F2A87586-74C7-F3ED-1BFD-7ED06747D6C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6027" y="45435"/>
            <a:ext cx="1188177" cy="1188177"/>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C97551BE-F7ED-2A54-0B42-97F8C0D79CD2}"/>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7" name="Textfeld 6">
            <a:extLst>
              <a:ext uri="{FF2B5EF4-FFF2-40B4-BE49-F238E27FC236}">
                <a16:creationId xmlns:a16="http://schemas.microsoft.com/office/drawing/2014/main" id="{90E5A880-8EE4-29F6-DBCF-112007BB6BA5}"/>
              </a:ext>
            </a:extLst>
          </p:cNvPr>
          <p:cNvSpPr txBox="1"/>
          <p:nvPr/>
        </p:nvSpPr>
        <p:spPr>
          <a:xfrm>
            <a:off x="8427613" y="0"/>
            <a:ext cx="704039" cy="215444"/>
          </a:xfrm>
          <a:prstGeom prst="rect">
            <a:avLst/>
          </a:prstGeom>
          <a:noFill/>
        </p:spPr>
        <p:txBody>
          <a:bodyPr wrap="none" rtlCol="0">
            <a:spAutoFit/>
          </a:bodyPr>
          <a:lstStyle/>
          <a:p>
            <a:r>
              <a:rPr lang="de-CH" sz="800" dirty="0"/>
              <a:t>15.08.2024</a:t>
            </a:r>
          </a:p>
        </p:txBody>
      </p:sp>
      <p:sp>
        <p:nvSpPr>
          <p:cNvPr id="9" name="Textfeld 8">
            <a:extLst>
              <a:ext uri="{FF2B5EF4-FFF2-40B4-BE49-F238E27FC236}">
                <a16:creationId xmlns:a16="http://schemas.microsoft.com/office/drawing/2014/main" id="{C2708B85-D128-2BDC-3780-EBCA4E1B727B}"/>
              </a:ext>
            </a:extLst>
          </p:cNvPr>
          <p:cNvSpPr txBox="1"/>
          <p:nvPr/>
        </p:nvSpPr>
        <p:spPr>
          <a:xfrm>
            <a:off x="8262027" y="6193244"/>
            <a:ext cx="861381" cy="226591"/>
          </a:xfrm>
          <a:prstGeom prst="rect">
            <a:avLst/>
          </a:prstGeom>
          <a:solidFill>
            <a:srgbClr val="00B050"/>
          </a:solidFill>
        </p:spPr>
        <p:txBody>
          <a:bodyPr wrap="none" lIns="36000" tIns="36000" rIns="36000" bIns="36000" rtlCol="0">
            <a:spAutoFit/>
          </a:bodyPr>
          <a:lstStyle/>
          <a:p>
            <a:pPr algn="r"/>
            <a:r>
              <a:rPr lang="de-CH" sz="1000" b="1" dirty="0">
                <a:solidFill>
                  <a:schemeClr val="bg1"/>
                </a:solidFill>
              </a:rPr>
              <a:t>Ines Brunner</a:t>
            </a:r>
          </a:p>
        </p:txBody>
      </p:sp>
    </p:spTree>
    <p:extLst>
      <p:ext uri="{BB962C8B-B14F-4D97-AF65-F5344CB8AC3E}">
        <p14:creationId xmlns:p14="http://schemas.microsoft.com/office/powerpoint/2010/main" val="33702730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67543" y="765299"/>
            <a:ext cx="8514821" cy="612000"/>
          </a:xfrm>
        </p:spPr>
        <p:txBody>
          <a:bodyPr/>
          <a:lstStyle/>
          <a:p>
            <a:r>
              <a:rPr lang="de-CH" sz="3200" dirty="0"/>
              <a:t>Aktuelle Herausforderungen (XIX) </a:t>
            </a:r>
          </a:p>
        </p:txBody>
      </p:sp>
      <p:graphicFrame>
        <p:nvGraphicFramePr>
          <p:cNvPr id="2" name="Tabelle 1">
            <a:extLst>
              <a:ext uri="{FF2B5EF4-FFF2-40B4-BE49-F238E27FC236}">
                <a16:creationId xmlns:a16="http://schemas.microsoft.com/office/drawing/2014/main" id="{E76118DF-B084-A5F7-8C56-BB3019D35782}"/>
              </a:ext>
            </a:extLst>
          </p:cNvPr>
          <p:cNvGraphicFramePr>
            <a:graphicFrameLocks noGrp="1"/>
          </p:cNvGraphicFramePr>
          <p:nvPr>
            <p:extLst>
              <p:ext uri="{D42A27DB-BD31-4B8C-83A1-F6EECF244321}">
                <p14:modId xmlns:p14="http://schemas.microsoft.com/office/powerpoint/2010/main" val="3457793718"/>
              </p:ext>
            </p:extLst>
          </p:nvPr>
        </p:nvGraphicFramePr>
        <p:xfrm>
          <a:off x="467543" y="1268760"/>
          <a:ext cx="8514821" cy="501148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606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dirty="0"/>
                        <a:t>Ausländerkategorie / Status</a:t>
                      </a:r>
                    </a:p>
                    <a:p>
                      <a:pPr marL="176213" marR="0" lvl="0" indent="-176213"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CH" sz="1600" dirty="0"/>
                        <a:t>Status ist an Ausländerkategorie gekoppelt (Status «Anderer Wohnsitz» ist nicht möglich mit Code 1300 «Nicht zugeteilt»), bei Schweizern aber nötig.</a:t>
                      </a:r>
                    </a:p>
                    <a:p>
                      <a:pPr marL="176213" marR="0" lvl="0" indent="-176213"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CH" sz="1600" dirty="0"/>
                        <a:t>Wird eine G-Bewilligung erfasst, ändert dies den Status direkt auf «Anderer Wohnsitz» </a:t>
                      </a:r>
                      <a:r>
                        <a:rPr lang="de-CH" sz="1400" dirty="0"/>
                        <a:t>(verarbeitet die Gemeinde z.B. nach einem Wegzug aus Versehen noch eine G-Bewilligung, wird der Status rückwirkend korrigiert)</a:t>
                      </a:r>
                    </a:p>
                    <a:p>
                      <a:pPr marL="176213" marR="0" lvl="0" indent="-176213"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CH" sz="1600" dirty="0"/>
                        <a:t>Warum</a:t>
                      </a:r>
                      <a:r>
                        <a:rPr lang="de-CH" sz="1600" baseline="0" dirty="0"/>
                        <a:t> nur bei der </a:t>
                      </a:r>
                      <a:r>
                        <a:rPr lang="de-CH" sz="1600" dirty="0"/>
                        <a:t>Ausländerkategorie das «Gültig bis» Datum ohne das «Gültig ab»?</a:t>
                      </a:r>
                    </a:p>
                    <a:p>
                      <a:pPr marL="176213" marR="0" lvl="0" indent="-176213"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CH" sz="1600" dirty="0"/>
                        <a:t>SWA: G, D,</a:t>
                      </a:r>
                    </a:p>
                    <a:p>
                      <a:pPr marL="176213" marR="0" lvl="0" indent="-176213"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de-CH" sz="1600"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de-CH" sz="1600" b="1" dirty="0"/>
                        <a:t>Ausländerkategorie / Heimatort:</a:t>
                      </a:r>
                    </a:p>
                    <a:p>
                      <a:pPr marL="176213" marR="0" lvl="0" indent="-176213"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CH" sz="1600" dirty="0"/>
                        <a:t>Ausländerkategorie und Heimatort sollen nicht zusammen erfassbar und versendbar sein.</a:t>
                      </a:r>
                    </a:p>
                  </a:txBody>
                  <a:tcPr/>
                </a:tc>
                <a:tc>
                  <a:txBody>
                    <a:bodyPr/>
                    <a:lstStyle/>
                    <a:p>
                      <a:r>
                        <a:rPr lang="de-CH" sz="1600" dirty="0"/>
                        <a:t>@ all</a:t>
                      </a:r>
                    </a:p>
                    <a:p>
                      <a:endParaRPr lang="de-CH" sz="1600" dirty="0"/>
                    </a:p>
                    <a:p>
                      <a:endParaRPr lang="de-CH" sz="1600" dirty="0"/>
                    </a:p>
                  </a:txBody>
                  <a:tcPr/>
                </a:tc>
                <a:extLst>
                  <a:ext uri="{0D108BD9-81ED-4DB2-BD59-A6C34878D82A}">
                    <a16:rowId xmlns:a16="http://schemas.microsoft.com/office/drawing/2014/main" val="2072927269"/>
                  </a:ext>
                </a:extLst>
              </a:tr>
            </a:tbl>
          </a:graphicData>
        </a:graphic>
      </p:graphicFrame>
      <p:sp>
        <p:nvSpPr>
          <p:cNvPr id="4" name="Textfeld 3">
            <a:extLst>
              <a:ext uri="{FF2B5EF4-FFF2-40B4-BE49-F238E27FC236}">
                <a16:creationId xmlns:a16="http://schemas.microsoft.com/office/drawing/2014/main" id="{D7FD6599-5013-F654-6424-14160F9D14DE}"/>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B5ECED44-5EA0-465D-B53F-F102FEDF1E39}" type="slidenum">
              <a:rPr lang="de-CH" sz="800" smtClean="0"/>
              <a:t>23</a:t>
            </a:fld>
            <a:endParaRPr lang="de-CH" sz="800" dirty="0"/>
          </a:p>
        </p:txBody>
      </p:sp>
      <p:pic>
        <p:nvPicPr>
          <p:cNvPr id="6" name="Picture 4" descr="3d Man Thumbs Up Stock Photos, Pictures &amp; Royalty-Free Images - iStock">
            <a:extLst>
              <a:ext uri="{FF2B5EF4-FFF2-40B4-BE49-F238E27FC236}">
                <a16:creationId xmlns:a16="http://schemas.microsoft.com/office/drawing/2014/main" id="{F2A87586-74C7-F3ED-1BFD-7ED06747D6C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6027" y="45435"/>
            <a:ext cx="1188177" cy="1188177"/>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C97551BE-F7ED-2A54-0B42-97F8C0D79CD2}"/>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7" name="Textfeld 6">
            <a:extLst>
              <a:ext uri="{FF2B5EF4-FFF2-40B4-BE49-F238E27FC236}">
                <a16:creationId xmlns:a16="http://schemas.microsoft.com/office/drawing/2014/main" id="{A575A21A-44F6-F384-300D-C76D2AFF4EE9}"/>
              </a:ext>
            </a:extLst>
          </p:cNvPr>
          <p:cNvSpPr txBox="1"/>
          <p:nvPr/>
        </p:nvSpPr>
        <p:spPr>
          <a:xfrm>
            <a:off x="8427613" y="0"/>
            <a:ext cx="704039" cy="215444"/>
          </a:xfrm>
          <a:prstGeom prst="rect">
            <a:avLst/>
          </a:prstGeom>
          <a:noFill/>
        </p:spPr>
        <p:txBody>
          <a:bodyPr wrap="none" rtlCol="0">
            <a:spAutoFit/>
          </a:bodyPr>
          <a:lstStyle/>
          <a:p>
            <a:r>
              <a:rPr lang="de-CH" sz="800" dirty="0"/>
              <a:t>19.08.2024</a:t>
            </a:r>
          </a:p>
        </p:txBody>
      </p:sp>
      <p:sp>
        <p:nvSpPr>
          <p:cNvPr id="8" name="Textfeld 7">
            <a:extLst>
              <a:ext uri="{FF2B5EF4-FFF2-40B4-BE49-F238E27FC236}">
                <a16:creationId xmlns:a16="http://schemas.microsoft.com/office/drawing/2014/main" id="{742E28A4-E5D7-C37C-940C-44E50B01D777}"/>
              </a:ext>
            </a:extLst>
          </p:cNvPr>
          <p:cNvSpPr txBox="1"/>
          <p:nvPr/>
        </p:nvSpPr>
        <p:spPr>
          <a:xfrm>
            <a:off x="8262027" y="6193244"/>
            <a:ext cx="861381" cy="226591"/>
          </a:xfrm>
          <a:prstGeom prst="rect">
            <a:avLst/>
          </a:prstGeom>
          <a:solidFill>
            <a:srgbClr val="00B050"/>
          </a:solidFill>
        </p:spPr>
        <p:txBody>
          <a:bodyPr wrap="none" lIns="36000" tIns="36000" rIns="36000" bIns="36000" rtlCol="0">
            <a:spAutoFit/>
          </a:bodyPr>
          <a:lstStyle/>
          <a:p>
            <a:pPr algn="r"/>
            <a:r>
              <a:rPr lang="de-CH" sz="1000" b="1" dirty="0">
                <a:solidFill>
                  <a:schemeClr val="bg1"/>
                </a:solidFill>
              </a:rPr>
              <a:t>Ines Brunner</a:t>
            </a:r>
          </a:p>
        </p:txBody>
      </p:sp>
    </p:spTree>
    <p:extLst>
      <p:ext uri="{BB962C8B-B14F-4D97-AF65-F5344CB8AC3E}">
        <p14:creationId xmlns:p14="http://schemas.microsoft.com/office/powerpoint/2010/main" val="26073599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67543" y="765299"/>
            <a:ext cx="8514821" cy="612000"/>
          </a:xfrm>
        </p:spPr>
        <p:txBody>
          <a:bodyPr/>
          <a:lstStyle/>
          <a:p>
            <a:r>
              <a:rPr lang="de-CH" sz="3200" dirty="0"/>
              <a:t>Aktuelle Herausforderungen (XX) </a:t>
            </a:r>
          </a:p>
        </p:txBody>
      </p:sp>
      <p:graphicFrame>
        <p:nvGraphicFramePr>
          <p:cNvPr id="2" name="Tabelle 1">
            <a:extLst>
              <a:ext uri="{FF2B5EF4-FFF2-40B4-BE49-F238E27FC236}">
                <a16:creationId xmlns:a16="http://schemas.microsoft.com/office/drawing/2014/main" id="{49E293EF-2FDB-BCC4-A9F1-95D086D648BA}"/>
              </a:ext>
            </a:extLst>
          </p:cNvPr>
          <p:cNvGraphicFramePr>
            <a:graphicFrameLocks noGrp="1"/>
          </p:cNvGraphicFramePr>
          <p:nvPr>
            <p:extLst>
              <p:ext uri="{D42A27DB-BD31-4B8C-83A1-F6EECF244321}">
                <p14:modId xmlns:p14="http://schemas.microsoft.com/office/powerpoint/2010/main" val="4113379560"/>
              </p:ext>
            </p:extLst>
          </p:nvPr>
        </p:nvGraphicFramePr>
        <p:xfrm>
          <a:off x="467543" y="1268760"/>
          <a:ext cx="8514821" cy="363988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351172">
                <a:tc>
                  <a:txBody>
                    <a:bodyPr/>
                    <a:lstStyle/>
                    <a:p>
                      <a:pPr>
                        <a:buFont typeface="Wingdings" panose="05000000000000000000" pitchFamily="2" charset="2"/>
                        <a:buNone/>
                      </a:pPr>
                      <a:r>
                        <a:rPr lang="de-CH" sz="1600" b="1" dirty="0"/>
                        <a:t>Beziehungen</a:t>
                      </a:r>
                    </a:p>
                    <a:p>
                      <a:pPr marL="176213" lvl="1" indent="-176213">
                        <a:buFont typeface="Wingdings" panose="05000000000000000000" pitchFamily="2" charset="2"/>
                        <a:buChar char="§"/>
                      </a:pPr>
                      <a:r>
                        <a:rPr lang="de-CH" sz="1600" dirty="0">
                          <a:effectLst/>
                          <a:latin typeface="Arial" panose="020B0604020202020204" pitchFamily="34" charset="0"/>
                          <a:ea typeface="Calibri" panose="020F0502020204030204" pitchFamily="34" charset="0"/>
                        </a:rPr>
                        <a:t>Elternbeziehungen </a:t>
                      </a:r>
                      <a:r>
                        <a:rPr lang="de-CH" sz="1600" dirty="0">
                          <a:solidFill>
                            <a:srgbClr val="2E75B6"/>
                          </a:solidFill>
                          <a:effectLst/>
                          <a:latin typeface="Arial" panose="020B0604020202020204" pitchFamily="34" charset="0"/>
                          <a:ea typeface="Calibri" panose="020F0502020204030204" pitchFamily="34" charset="0"/>
                        </a:rPr>
                        <a:t>per Trennungsdatum und Wegzug </a:t>
                      </a:r>
                      <a:r>
                        <a:rPr lang="de-CH" sz="1600" u="sng" dirty="0">
                          <a:solidFill>
                            <a:srgbClr val="2E75B6"/>
                          </a:solidFill>
                          <a:effectLst/>
                          <a:latin typeface="Arial" panose="020B0604020202020204" pitchFamily="34" charset="0"/>
                          <a:ea typeface="Calibri" panose="020F0502020204030204" pitchFamily="34" charset="0"/>
                        </a:rPr>
                        <a:t>auch</a:t>
                      </a:r>
                      <a:r>
                        <a:rPr lang="de-CH" sz="1600" dirty="0">
                          <a:solidFill>
                            <a:srgbClr val="2E75B6"/>
                          </a:solidFill>
                          <a:effectLst/>
                          <a:latin typeface="Arial" panose="020B0604020202020204" pitchFamily="34" charset="0"/>
                          <a:ea typeface="Calibri" panose="020F0502020204030204" pitchFamily="34" charset="0"/>
                        </a:rPr>
                        <a:t> löschen</a:t>
                      </a:r>
                    </a:p>
                    <a:p>
                      <a:pPr marL="176213" lvl="1" indent="-176213">
                        <a:buFont typeface="Wingdings" panose="05000000000000000000" pitchFamily="2" charset="2"/>
                        <a:buChar char="§"/>
                      </a:pPr>
                      <a:r>
                        <a:rPr lang="de-CH" sz="1600" dirty="0">
                          <a:effectLst/>
                          <a:latin typeface="Arial" panose="020B0604020202020204" pitchFamily="34" charset="0"/>
                          <a:ea typeface="Calibri" panose="020F0502020204030204" pitchFamily="34" charset="0"/>
                        </a:rPr>
                        <a:t>Zieht «Ehepartner 2» später zu, </a:t>
                      </a:r>
                      <a:r>
                        <a:rPr lang="de-CH" sz="1600" dirty="0">
                          <a:solidFill>
                            <a:srgbClr val="2E75B6"/>
                          </a:solidFill>
                          <a:effectLst/>
                          <a:latin typeface="Arial" panose="020B0604020202020204" pitchFamily="34" charset="0"/>
                          <a:ea typeface="Calibri" panose="020F0502020204030204" pitchFamily="34" charset="0"/>
                        </a:rPr>
                        <a:t>fehlt</a:t>
                      </a:r>
                      <a:r>
                        <a:rPr lang="de-CH" sz="1600" dirty="0">
                          <a:effectLst/>
                          <a:latin typeface="Arial" panose="020B0604020202020204" pitchFamily="34" charset="0"/>
                          <a:ea typeface="Calibri" panose="020F0502020204030204" pitchFamily="34" charset="0"/>
                        </a:rPr>
                        <a:t> in GERES in der Regel die </a:t>
                      </a:r>
                      <a:r>
                        <a:rPr lang="de-CH" sz="1600" dirty="0">
                          <a:solidFill>
                            <a:srgbClr val="2E75B6"/>
                          </a:solidFill>
                          <a:effectLst/>
                          <a:latin typeface="Arial" panose="020B0604020202020204" pitchFamily="34" charset="0"/>
                          <a:ea typeface="Calibri" panose="020F0502020204030204" pitchFamily="34" charset="0"/>
                        </a:rPr>
                        <a:t>Beziehung</a:t>
                      </a:r>
                      <a:r>
                        <a:rPr lang="de-CH" sz="1600" dirty="0">
                          <a:effectLst/>
                          <a:latin typeface="Arial" panose="020B0604020202020204" pitchFamily="34" charset="0"/>
                          <a:ea typeface="Calibri" panose="020F0502020204030204" pitchFamily="34" charset="0"/>
                        </a:rPr>
                        <a:t> zum Ehepartner bei «Ehepartner 1»</a:t>
                      </a:r>
                      <a:endParaRPr lang="de-CH" sz="1600" dirty="0">
                        <a:effectLst/>
                        <a:latin typeface="Calibri" panose="020F0502020204030204" pitchFamily="34" charset="0"/>
                        <a:ea typeface="Calibri" panose="020F0502020204030204" pitchFamily="34" charset="0"/>
                      </a:endParaRPr>
                    </a:p>
                    <a:p>
                      <a:pPr marL="176213" lvl="1" indent="-176213">
                        <a:buFont typeface="Wingdings" panose="05000000000000000000" pitchFamily="2" charset="2"/>
                        <a:buChar char="§"/>
                      </a:pPr>
                      <a:r>
                        <a:rPr lang="de-CH" sz="1600" dirty="0">
                          <a:effectLst/>
                          <a:latin typeface="Arial" panose="020B0604020202020204" pitchFamily="34" charset="0"/>
                          <a:ea typeface="Calibri" panose="020F0502020204030204" pitchFamily="34" charset="0"/>
                        </a:rPr>
                        <a:t>Sind die Eltern nicht verheiratet, ist in GERES beim Kind </a:t>
                      </a:r>
                      <a:r>
                        <a:rPr lang="de-CH" sz="1600" u="sng" dirty="0">
                          <a:solidFill>
                            <a:srgbClr val="2E75B6"/>
                          </a:solidFill>
                          <a:effectLst/>
                          <a:latin typeface="Arial" panose="020B0604020202020204" pitchFamily="34" charset="0"/>
                          <a:ea typeface="Calibri" panose="020F0502020204030204" pitchFamily="34" charset="0"/>
                        </a:rPr>
                        <a:t>nur</a:t>
                      </a:r>
                      <a:r>
                        <a:rPr lang="de-CH" sz="1600" dirty="0">
                          <a:solidFill>
                            <a:srgbClr val="2E75B6"/>
                          </a:solidFill>
                          <a:effectLst/>
                          <a:latin typeface="Arial" panose="020B0604020202020204" pitchFamily="34" charset="0"/>
                          <a:ea typeface="Calibri" panose="020F0502020204030204" pitchFamily="34" charset="0"/>
                        </a:rPr>
                        <a:t> 1 Beziehungsperson</a:t>
                      </a:r>
                      <a:r>
                        <a:rPr lang="de-CH" sz="1600" dirty="0">
                          <a:effectLst/>
                          <a:latin typeface="Arial" panose="020B0604020202020204" pitchFamily="34" charset="0"/>
                          <a:ea typeface="Calibri" panose="020F0502020204030204" pitchFamily="34" charset="0"/>
                        </a:rPr>
                        <a:t> (Mutter oder Vater) erfasst z.B. </a:t>
                      </a:r>
                      <a:r>
                        <a:rPr lang="de-CH" sz="1600" dirty="0" err="1">
                          <a:effectLst/>
                          <a:latin typeface="Arial" panose="020B0604020202020204" pitchFamily="34" charset="0"/>
                          <a:ea typeface="Calibri" panose="020F0502020204030204" pitchFamily="34" charset="0"/>
                        </a:rPr>
                        <a:t>PersID</a:t>
                      </a:r>
                      <a:r>
                        <a:rPr lang="de-CH" sz="1600" dirty="0">
                          <a:effectLst/>
                          <a:latin typeface="Arial" panose="020B0604020202020204" pitchFamily="34" charset="0"/>
                          <a:ea typeface="Calibri" panose="020F0502020204030204" pitchFamily="34" charset="0"/>
                        </a:rPr>
                        <a:t> 465503 Allschwil)</a:t>
                      </a:r>
                    </a:p>
                    <a:p>
                      <a:pPr marL="176213" lvl="1" indent="-176213">
                        <a:buFont typeface="Wingdings" panose="05000000000000000000" pitchFamily="2" charset="2"/>
                        <a:buChar char="§"/>
                      </a:pPr>
                      <a:endParaRPr lang="de-CH" sz="1600" dirty="0">
                        <a:effectLst/>
                        <a:latin typeface="Arial" panose="020B0604020202020204" pitchFamily="34" charset="0"/>
                        <a:ea typeface="Calibri" panose="020F0502020204030204" pitchFamily="34" charset="0"/>
                      </a:endParaRPr>
                    </a:p>
                    <a:p>
                      <a:pPr marL="0" lvl="1" indent="0">
                        <a:buFont typeface="Wingdings" panose="05000000000000000000" pitchFamily="2" charset="2"/>
                        <a:buNone/>
                      </a:pPr>
                      <a:r>
                        <a:rPr lang="de-CH" sz="1600" b="1" dirty="0">
                          <a:effectLst/>
                          <a:latin typeface="Arial" panose="020B0604020202020204" pitchFamily="34" charset="0"/>
                          <a:ea typeface="Calibri" panose="020F0502020204030204" pitchFamily="34" charset="0"/>
                        </a:rPr>
                        <a:t>SWA:</a:t>
                      </a:r>
                    </a:p>
                    <a:p>
                      <a:pPr marL="176213" lvl="1" indent="-176213">
                        <a:buFont typeface="Wingdings" panose="05000000000000000000" pitchFamily="2" charset="2"/>
                        <a:buChar char="§"/>
                      </a:pPr>
                      <a:r>
                        <a:rPr lang="de-CH" sz="1600" dirty="0">
                          <a:effectLst/>
                          <a:latin typeface="Arial" panose="020B0604020202020204" pitchFamily="34" charset="0"/>
                          <a:ea typeface="Calibri" panose="020F0502020204030204" pitchFamily="34" charset="0"/>
                        </a:rPr>
                        <a:t>…</a:t>
                      </a:r>
                    </a:p>
                  </a:txBody>
                  <a:tcPr/>
                </a:tc>
                <a:tc>
                  <a:txBody>
                    <a:bodyPr/>
                    <a:lstStyle/>
                    <a:p>
                      <a:r>
                        <a:rPr lang="de-CH" sz="1600" dirty="0"/>
                        <a:t>Beziehungen (Eltern- oder Ehepaar-) anpassen bei verbleibenden Personen, wenn eine in Beziehung bestehende Person den Haushalt verlässt.</a:t>
                      </a:r>
                    </a:p>
                    <a:p>
                      <a:endParaRPr lang="de-CH" sz="1600" dirty="0"/>
                    </a:p>
                    <a:p>
                      <a:r>
                        <a:rPr lang="de-CH" sz="1600" dirty="0"/>
                        <a:t>Gilt für alle SWA</a:t>
                      </a:r>
                    </a:p>
                  </a:txBody>
                  <a:tcPr/>
                </a:tc>
                <a:extLst>
                  <a:ext uri="{0D108BD9-81ED-4DB2-BD59-A6C34878D82A}">
                    <a16:rowId xmlns:a16="http://schemas.microsoft.com/office/drawing/2014/main" val="4160990883"/>
                  </a:ext>
                </a:extLst>
              </a:tr>
            </a:tbl>
          </a:graphicData>
        </a:graphic>
      </p:graphicFrame>
      <p:sp>
        <p:nvSpPr>
          <p:cNvPr id="4" name="Textfeld 3">
            <a:extLst>
              <a:ext uri="{FF2B5EF4-FFF2-40B4-BE49-F238E27FC236}">
                <a16:creationId xmlns:a16="http://schemas.microsoft.com/office/drawing/2014/main" id="{01C5F07F-24B8-9158-98CB-CFE4ECBD31B1}"/>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04259A88-16CF-40C0-9C9C-8D3DAD553B3C}" type="slidenum">
              <a:rPr lang="de-CH" sz="800" smtClean="0"/>
              <a:t>24</a:t>
            </a:fld>
            <a:endParaRPr lang="de-CH" sz="800" dirty="0"/>
          </a:p>
        </p:txBody>
      </p:sp>
      <p:pic>
        <p:nvPicPr>
          <p:cNvPr id="6" name="Picture 4" descr="3d Man Thumbs Up Stock Photos, Pictures &amp; Royalty-Free Images - iStock">
            <a:extLst>
              <a:ext uri="{FF2B5EF4-FFF2-40B4-BE49-F238E27FC236}">
                <a16:creationId xmlns:a16="http://schemas.microsoft.com/office/drawing/2014/main" id="{C6D28411-E5A4-E2D1-4C3D-B66EE608D8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6027" y="45435"/>
            <a:ext cx="1188177" cy="1188177"/>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CC977BA8-7AEC-808C-773B-42471A9A89A8}"/>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8" name="Textfeld 7">
            <a:extLst>
              <a:ext uri="{FF2B5EF4-FFF2-40B4-BE49-F238E27FC236}">
                <a16:creationId xmlns:a16="http://schemas.microsoft.com/office/drawing/2014/main" id="{8B59E4FA-DA1A-73EA-D38B-28AFC828F678}"/>
              </a:ext>
            </a:extLst>
          </p:cNvPr>
          <p:cNvSpPr txBox="1"/>
          <p:nvPr/>
        </p:nvSpPr>
        <p:spPr>
          <a:xfrm>
            <a:off x="8262027" y="6193244"/>
            <a:ext cx="861381" cy="226591"/>
          </a:xfrm>
          <a:prstGeom prst="rect">
            <a:avLst/>
          </a:prstGeom>
          <a:solidFill>
            <a:srgbClr val="00B050"/>
          </a:solidFill>
        </p:spPr>
        <p:txBody>
          <a:bodyPr wrap="none" lIns="36000" tIns="36000" rIns="36000" bIns="36000" rtlCol="0">
            <a:spAutoFit/>
          </a:bodyPr>
          <a:lstStyle/>
          <a:p>
            <a:pPr algn="r"/>
            <a:r>
              <a:rPr lang="de-CH" sz="1000" b="1" dirty="0">
                <a:solidFill>
                  <a:schemeClr val="bg1"/>
                </a:solidFill>
              </a:rPr>
              <a:t>Ines Brunner</a:t>
            </a:r>
          </a:p>
        </p:txBody>
      </p:sp>
      <p:sp>
        <p:nvSpPr>
          <p:cNvPr id="7" name="Textfeld 6">
            <a:extLst>
              <a:ext uri="{FF2B5EF4-FFF2-40B4-BE49-F238E27FC236}">
                <a16:creationId xmlns:a16="http://schemas.microsoft.com/office/drawing/2014/main" id="{BC585521-09C0-9A62-8789-25EB7420D18C}"/>
              </a:ext>
            </a:extLst>
          </p:cNvPr>
          <p:cNvSpPr txBox="1"/>
          <p:nvPr/>
        </p:nvSpPr>
        <p:spPr>
          <a:xfrm>
            <a:off x="8427613" y="0"/>
            <a:ext cx="704039" cy="215444"/>
          </a:xfrm>
          <a:prstGeom prst="rect">
            <a:avLst/>
          </a:prstGeom>
          <a:noFill/>
        </p:spPr>
        <p:txBody>
          <a:bodyPr wrap="none" rtlCol="0">
            <a:spAutoFit/>
          </a:bodyPr>
          <a:lstStyle/>
          <a:p>
            <a:r>
              <a:rPr lang="de-CH" sz="800" dirty="0"/>
              <a:t>19.08.2024</a:t>
            </a:r>
          </a:p>
        </p:txBody>
      </p:sp>
    </p:spTree>
    <p:extLst>
      <p:ext uri="{BB962C8B-B14F-4D97-AF65-F5344CB8AC3E}">
        <p14:creationId xmlns:p14="http://schemas.microsoft.com/office/powerpoint/2010/main" val="5536602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67543" y="765299"/>
            <a:ext cx="8514821" cy="612000"/>
          </a:xfrm>
        </p:spPr>
        <p:txBody>
          <a:bodyPr/>
          <a:lstStyle/>
          <a:p>
            <a:r>
              <a:rPr lang="de-CH" sz="3200" dirty="0"/>
              <a:t>Aktuelle Herausforderungen (XXII) </a:t>
            </a:r>
          </a:p>
        </p:txBody>
      </p:sp>
      <p:graphicFrame>
        <p:nvGraphicFramePr>
          <p:cNvPr id="2" name="Tabelle 1">
            <a:extLst>
              <a:ext uri="{FF2B5EF4-FFF2-40B4-BE49-F238E27FC236}">
                <a16:creationId xmlns:a16="http://schemas.microsoft.com/office/drawing/2014/main" id="{49E293EF-2FDB-BCC4-A9F1-95D086D648BA}"/>
              </a:ext>
            </a:extLst>
          </p:cNvPr>
          <p:cNvGraphicFramePr>
            <a:graphicFrameLocks noGrp="1"/>
          </p:cNvGraphicFramePr>
          <p:nvPr>
            <p:extLst>
              <p:ext uri="{D42A27DB-BD31-4B8C-83A1-F6EECF244321}">
                <p14:modId xmlns:p14="http://schemas.microsoft.com/office/powerpoint/2010/main" val="1970709038"/>
              </p:ext>
            </p:extLst>
          </p:nvPr>
        </p:nvGraphicFramePr>
        <p:xfrm>
          <a:off x="467543" y="1268760"/>
          <a:ext cx="8514821" cy="242068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606132">
                <a:tc>
                  <a:txBody>
                    <a:bodyPr/>
                    <a:lstStyle/>
                    <a:p>
                      <a:pPr>
                        <a:buFont typeface="Wingdings" panose="05000000000000000000" pitchFamily="2" charset="2"/>
                        <a:buNone/>
                      </a:pPr>
                      <a:r>
                        <a:rPr lang="de-CH" sz="1600" b="1" dirty="0"/>
                        <a:t>Thema:</a:t>
                      </a:r>
                    </a:p>
                    <a:p>
                      <a:r>
                        <a:rPr lang="de-CH" sz="1600" kern="1200" dirty="0">
                          <a:solidFill>
                            <a:schemeClr val="dk1"/>
                          </a:solidFill>
                          <a:effectLst/>
                          <a:latin typeface="+mn-lt"/>
                          <a:ea typeface="+mn-ea"/>
                          <a:cs typeface="+mn-cs"/>
                        </a:rPr>
                        <a:t>Es soll sichergestellt werden, dass die ZEMIS-ID nach Neuvergabe an Geres geliefert wird. Bei den Datenabgleichen mit </a:t>
                      </a:r>
                      <a:r>
                        <a:rPr lang="de-CH" sz="1600" kern="1200" dirty="0" err="1">
                          <a:solidFill>
                            <a:schemeClr val="dk1"/>
                          </a:solidFill>
                          <a:effectLst/>
                          <a:latin typeface="+mn-lt"/>
                          <a:ea typeface="+mn-ea"/>
                          <a:cs typeface="+mn-cs"/>
                        </a:rPr>
                        <a:t>Innosolv</a:t>
                      </a:r>
                      <a:r>
                        <a:rPr lang="de-CH" sz="1600" kern="1200" dirty="0">
                          <a:solidFill>
                            <a:schemeClr val="dk1"/>
                          </a:solidFill>
                          <a:effectLst/>
                          <a:latin typeface="+mn-lt"/>
                          <a:ea typeface="+mn-ea"/>
                          <a:cs typeface="+mn-cs"/>
                        </a:rPr>
                        <a:t> ist mir aufgefallen, dass die </a:t>
                      </a:r>
                      <a:r>
                        <a:rPr lang="de-CH" sz="1600" kern="1200" dirty="0" err="1">
                          <a:solidFill>
                            <a:schemeClr val="dk1"/>
                          </a:solidFill>
                          <a:effectLst/>
                          <a:latin typeface="+mn-lt"/>
                          <a:ea typeface="+mn-ea"/>
                          <a:cs typeface="+mn-cs"/>
                        </a:rPr>
                        <a:t>Zemis</a:t>
                      </a:r>
                      <a:r>
                        <a:rPr lang="de-CH" sz="1600" kern="1200" dirty="0">
                          <a:solidFill>
                            <a:schemeClr val="dk1"/>
                          </a:solidFill>
                          <a:effectLst/>
                          <a:latin typeface="+mn-lt"/>
                          <a:ea typeface="+mn-ea"/>
                          <a:cs typeface="+mn-cs"/>
                        </a:rPr>
                        <a:t> oft nachgeliefert wird.</a:t>
                      </a:r>
                    </a:p>
                  </a:txBody>
                  <a:tcPr/>
                </a:tc>
                <a:tc>
                  <a:txBody>
                    <a:bodyPr/>
                    <a:lstStyle/>
                    <a:p>
                      <a:r>
                        <a:rPr lang="de-CH" sz="1600" kern="1200" dirty="0">
                          <a:solidFill>
                            <a:schemeClr val="dk1"/>
                          </a:solidFill>
                          <a:effectLst/>
                          <a:latin typeface="+mn-lt"/>
                          <a:ea typeface="+mn-ea"/>
                          <a:cs typeface="+mn-cs"/>
                        </a:rPr>
                        <a:t>Generell könnten die Nutzer über das System an Dinge erinnert werden, die oft vergessen gehen.</a:t>
                      </a:r>
                    </a:p>
                    <a:p>
                      <a:r>
                        <a:rPr lang="de-CH" sz="1600" kern="1200" dirty="0">
                          <a:solidFill>
                            <a:schemeClr val="dk1"/>
                          </a:solidFill>
                          <a:effectLst/>
                          <a:latin typeface="+mn-lt"/>
                          <a:ea typeface="+mn-ea"/>
                          <a:cs typeface="+mn-cs"/>
                        </a:rPr>
                        <a:t>Theoretisch könnte man es auch so lösen, dass automatisch bei einer Meldung 'Ausländerkategorie' zur Sicherheit eine 'Korrektur Identifikatoren' mitgesendet wird.</a:t>
                      </a:r>
                    </a:p>
                    <a:p>
                      <a:endParaRPr lang="de-CH" sz="1600" dirty="0"/>
                    </a:p>
                  </a:txBody>
                  <a:tcPr/>
                </a:tc>
                <a:extLst>
                  <a:ext uri="{0D108BD9-81ED-4DB2-BD59-A6C34878D82A}">
                    <a16:rowId xmlns:a16="http://schemas.microsoft.com/office/drawing/2014/main" val="2072927269"/>
                  </a:ext>
                </a:extLst>
              </a:tr>
            </a:tbl>
          </a:graphicData>
        </a:graphic>
      </p:graphicFrame>
      <p:sp>
        <p:nvSpPr>
          <p:cNvPr id="4" name="Textfeld 3">
            <a:extLst>
              <a:ext uri="{FF2B5EF4-FFF2-40B4-BE49-F238E27FC236}">
                <a16:creationId xmlns:a16="http://schemas.microsoft.com/office/drawing/2014/main" id="{01C5F07F-24B8-9158-98CB-CFE4ECBD31B1}"/>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04259A88-16CF-40C0-9C9C-8D3DAD553B3C}" type="slidenum">
              <a:rPr lang="de-CH" sz="800" smtClean="0"/>
              <a:t>25</a:t>
            </a:fld>
            <a:endParaRPr lang="de-CH" sz="800" dirty="0"/>
          </a:p>
        </p:txBody>
      </p:sp>
      <p:pic>
        <p:nvPicPr>
          <p:cNvPr id="6" name="Picture 4" descr="3d Man Thumbs Up Stock Photos, Pictures &amp; Royalty-Free Images - iStock">
            <a:extLst>
              <a:ext uri="{FF2B5EF4-FFF2-40B4-BE49-F238E27FC236}">
                <a16:creationId xmlns:a16="http://schemas.microsoft.com/office/drawing/2014/main" id="{C6D28411-E5A4-E2D1-4C3D-B66EE608D8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6027" y="45435"/>
            <a:ext cx="1188177" cy="1188177"/>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CC977BA8-7AEC-808C-773B-42471A9A89A8}"/>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8" name="Textfeld 7">
            <a:extLst>
              <a:ext uri="{FF2B5EF4-FFF2-40B4-BE49-F238E27FC236}">
                <a16:creationId xmlns:a16="http://schemas.microsoft.com/office/drawing/2014/main" id="{3D64E256-1C8C-6755-3BB6-E418743B310A}"/>
              </a:ext>
            </a:extLst>
          </p:cNvPr>
          <p:cNvSpPr txBox="1"/>
          <p:nvPr/>
        </p:nvSpPr>
        <p:spPr>
          <a:xfrm>
            <a:off x="8427613" y="0"/>
            <a:ext cx="704039" cy="215444"/>
          </a:xfrm>
          <a:prstGeom prst="rect">
            <a:avLst/>
          </a:prstGeom>
          <a:noFill/>
        </p:spPr>
        <p:txBody>
          <a:bodyPr wrap="none" rtlCol="0">
            <a:spAutoFit/>
          </a:bodyPr>
          <a:lstStyle/>
          <a:p>
            <a:r>
              <a:rPr lang="de-CH" sz="800" dirty="0"/>
              <a:t>19.08.2024</a:t>
            </a:r>
          </a:p>
        </p:txBody>
      </p:sp>
      <p:sp>
        <p:nvSpPr>
          <p:cNvPr id="9" name="Textfeld 8">
            <a:extLst>
              <a:ext uri="{FF2B5EF4-FFF2-40B4-BE49-F238E27FC236}">
                <a16:creationId xmlns:a16="http://schemas.microsoft.com/office/drawing/2014/main" id="{DD8521D6-D499-2655-1F7B-8C355F538033}"/>
              </a:ext>
            </a:extLst>
          </p:cNvPr>
          <p:cNvSpPr txBox="1"/>
          <p:nvPr/>
        </p:nvSpPr>
        <p:spPr>
          <a:xfrm>
            <a:off x="8452527" y="6190704"/>
            <a:ext cx="678638" cy="226591"/>
          </a:xfrm>
          <a:prstGeom prst="rect">
            <a:avLst/>
          </a:prstGeom>
          <a:solidFill>
            <a:srgbClr val="00B050"/>
          </a:solidFill>
        </p:spPr>
        <p:txBody>
          <a:bodyPr wrap="none" lIns="36000" tIns="36000" rIns="36000" bIns="36000" rtlCol="0">
            <a:spAutoFit/>
          </a:bodyPr>
          <a:lstStyle/>
          <a:p>
            <a:r>
              <a:rPr lang="de-CH" sz="1000" b="1" dirty="0">
                <a:solidFill>
                  <a:schemeClr val="bg1"/>
                </a:solidFill>
              </a:rPr>
              <a:t>Christoph</a:t>
            </a:r>
          </a:p>
        </p:txBody>
      </p:sp>
    </p:spTree>
    <p:extLst>
      <p:ext uri="{BB962C8B-B14F-4D97-AF65-F5344CB8AC3E}">
        <p14:creationId xmlns:p14="http://schemas.microsoft.com/office/powerpoint/2010/main" val="39064713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67543" y="765299"/>
            <a:ext cx="8514821" cy="612000"/>
          </a:xfrm>
        </p:spPr>
        <p:txBody>
          <a:bodyPr/>
          <a:lstStyle/>
          <a:p>
            <a:r>
              <a:rPr lang="de-CH" sz="3200" dirty="0"/>
              <a:t>Aktuelle Herausforderungen (XXIII) </a:t>
            </a:r>
          </a:p>
        </p:txBody>
      </p:sp>
      <p:graphicFrame>
        <p:nvGraphicFramePr>
          <p:cNvPr id="2" name="Tabelle 1">
            <a:extLst>
              <a:ext uri="{FF2B5EF4-FFF2-40B4-BE49-F238E27FC236}">
                <a16:creationId xmlns:a16="http://schemas.microsoft.com/office/drawing/2014/main" id="{49E293EF-2FDB-BCC4-A9F1-95D086D648BA}"/>
              </a:ext>
            </a:extLst>
          </p:cNvPr>
          <p:cNvGraphicFramePr>
            <a:graphicFrameLocks noGrp="1"/>
          </p:cNvGraphicFramePr>
          <p:nvPr>
            <p:extLst>
              <p:ext uri="{D42A27DB-BD31-4B8C-83A1-F6EECF244321}">
                <p14:modId xmlns:p14="http://schemas.microsoft.com/office/powerpoint/2010/main" val="2175571408"/>
              </p:ext>
            </p:extLst>
          </p:nvPr>
        </p:nvGraphicFramePr>
        <p:xfrm>
          <a:off x="467543" y="1268760"/>
          <a:ext cx="8514821" cy="339604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351172">
                <a:tc>
                  <a:txBody>
                    <a:bodyPr/>
                    <a:lstStyle/>
                    <a:p>
                      <a:pPr>
                        <a:buFont typeface="Wingdings" panose="05000000000000000000" pitchFamily="2" charset="2"/>
                        <a:buNone/>
                      </a:pPr>
                      <a:r>
                        <a:rPr lang="de-CH" sz="1600" b="1" dirty="0"/>
                        <a:t>Thema:</a:t>
                      </a:r>
                    </a:p>
                    <a:p>
                      <a:r>
                        <a:rPr lang="de-CH" sz="1600" kern="1200" dirty="0">
                          <a:solidFill>
                            <a:schemeClr val="dk1"/>
                          </a:solidFill>
                          <a:effectLst/>
                          <a:latin typeface="+mn-lt"/>
                          <a:ea typeface="+mn-ea"/>
                          <a:cs typeface="+mn-cs"/>
                        </a:rPr>
                        <a:t>Info von Wohlen/Axians </a:t>
                      </a:r>
                      <a:r>
                        <a:rPr lang="de-CH" sz="1600" kern="1200" dirty="0" err="1">
                          <a:solidFill>
                            <a:schemeClr val="dk1"/>
                          </a:solidFill>
                          <a:effectLst/>
                          <a:latin typeface="+mn-lt"/>
                          <a:ea typeface="+mn-ea"/>
                          <a:cs typeface="+mn-cs"/>
                        </a:rPr>
                        <a:t>Newsystem</a:t>
                      </a:r>
                      <a:r>
                        <a:rPr lang="de-CH" sz="1600" kern="1200" dirty="0">
                          <a:solidFill>
                            <a:schemeClr val="dk1"/>
                          </a:solidFill>
                          <a:effectLst/>
                          <a:latin typeface="+mn-lt"/>
                          <a:ea typeface="+mn-ea"/>
                          <a:cs typeface="+mn-cs"/>
                        </a:rPr>
                        <a:t>: </a:t>
                      </a:r>
                      <a:r>
                        <a:rPr lang="de-CH" sz="1600" i="1" kern="1200" dirty="0">
                          <a:solidFill>
                            <a:schemeClr val="dk1"/>
                          </a:solidFill>
                          <a:effectLst/>
                          <a:latin typeface="+mn-lt"/>
                          <a:ea typeface="+mn-ea"/>
                          <a:cs typeface="+mn-cs"/>
                        </a:rPr>
                        <a:t>'Unser System lässt nicht zu, beim Privathaushalt 999 zu verwenden…'</a:t>
                      </a:r>
                      <a:endParaRPr lang="de-CH" sz="1600" kern="1200" dirty="0">
                        <a:solidFill>
                          <a:schemeClr val="dk1"/>
                        </a:solidFill>
                        <a:effectLst/>
                        <a:latin typeface="+mn-lt"/>
                        <a:ea typeface="+mn-ea"/>
                        <a:cs typeface="+mn-cs"/>
                      </a:endParaRPr>
                    </a:p>
                    <a:p>
                      <a:r>
                        <a:rPr lang="de-CH" sz="1600" kern="1200" dirty="0">
                          <a:solidFill>
                            <a:schemeClr val="dk1"/>
                          </a:solidFill>
                          <a:effectLst/>
                          <a:latin typeface="+mn-lt"/>
                          <a:ea typeface="+mn-ea"/>
                          <a:cs typeface="+mn-cs"/>
                        </a:rPr>
                        <a:t> </a:t>
                      </a:r>
                    </a:p>
                    <a:p>
                      <a:r>
                        <a:rPr lang="de-CH" sz="1600" kern="1200" dirty="0">
                          <a:solidFill>
                            <a:schemeClr val="dk1"/>
                          </a:solidFill>
                          <a:effectLst/>
                          <a:latin typeface="+mn-lt"/>
                          <a:ea typeface="+mn-ea"/>
                          <a:cs typeface="+mn-cs"/>
                        </a:rPr>
                        <a:t>In </a:t>
                      </a:r>
                      <a:r>
                        <a:rPr lang="de-CH" sz="1600" kern="1200" dirty="0" err="1">
                          <a:solidFill>
                            <a:schemeClr val="dk1"/>
                          </a:solidFill>
                          <a:effectLst/>
                          <a:latin typeface="+mn-lt"/>
                          <a:ea typeface="+mn-ea"/>
                          <a:cs typeface="+mn-cs"/>
                        </a:rPr>
                        <a:t>Newsystem</a:t>
                      </a:r>
                      <a:r>
                        <a:rPr lang="de-CH" sz="1600" kern="1200" dirty="0">
                          <a:solidFill>
                            <a:schemeClr val="dk1"/>
                          </a:solidFill>
                          <a:effectLst/>
                          <a:latin typeface="+mn-lt"/>
                          <a:ea typeface="+mn-ea"/>
                          <a:cs typeface="+mn-cs"/>
                        </a:rPr>
                        <a:t> kann bei Privathaushalt EWID 999 NICHT vergeben werden. Wichtig: EWID und Haushaltsart darf nur bei Sammelhaushalt gekoppelt sein. Bei Privat- und Kollektivhaushalten müssen alle EWID inkl. 999 eines Gebäudes verwendet werden können. </a:t>
                      </a:r>
                    </a:p>
                  </a:txBody>
                  <a:tcPr/>
                </a:tc>
                <a:tc>
                  <a:txBody>
                    <a:bodyPr/>
                    <a:lstStyle/>
                    <a:p>
                      <a:r>
                        <a:rPr lang="de-CH" sz="1600" kern="1200" dirty="0">
                          <a:solidFill>
                            <a:schemeClr val="dk1"/>
                          </a:solidFill>
                          <a:effectLst/>
                          <a:latin typeface="+mn-lt"/>
                          <a:ea typeface="+mn-ea"/>
                          <a:cs typeface="+mn-cs"/>
                        </a:rPr>
                        <a:t>Hinweis an alle:</a:t>
                      </a:r>
                    </a:p>
                    <a:p>
                      <a:r>
                        <a:rPr lang="de-CH" sz="1600" kern="1200" dirty="0">
                          <a:solidFill>
                            <a:schemeClr val="dk1"/>
                          </a:solidFill>
                          <a:effectLst/>
                          <a:latin typeface="+mn-lt"/>
                          <a:ea typeface="+mn-ea"/>
                          <a:cs typeface="+mn-cs"/>
                        </a:rPr>
                        <a:t>Kollektivhaushalt darf nicht als Trick verwendet werden, um die </a:t>
                      </a:r>
                      <a:r>
                        <a:rPr lang="de-CH" sz="1600" kern="1200" dirty="0" err="1">
                          <a:solidFill>
                            <a:schemeClr val="dk1"/>
                          </a:solidFill>
                          <a:effectLst/>
                          <a:latin typeface="+mn-lt"/>
                          <a:ea typeface="+mn-ea"/>
                          <a:cs typeface="+mn-cs"/>
                        </a:rPr>
                        <a:t>Serafegebühren</a:t>
                      </a:r>
                      <a:r>
                        <a:rPr lang="de-CH" sz="1600" kern="1200" dirty="0">
                          <a:solidFill>
                            <a:schemeClr val="dk1"/>
                          </a:solidFill>
                          <a:effectLst/>
                          <a:latin typeface="+mn-lt"/>
                          <a:ea typeface="+mn-ea"/>
                          <a:cs typeface="+mn-cs"/>
                        </a:rPr>
                        <a:t> pro Haushalt zu umgehen.</a:t>
                      </a:r>
                    </a:p>
                  </a:txBody>
                  <a:tcPr/>
                </a:tc>
                <a:extLst>
                  <a:ext uri="{0D108BD9-81ED-4DB2-BD59-A6C34878D82A}">
                    <a16:rowId xmlns:a16="http://schemas.microsoft.com/office/drawing/2014/main" val="4160990883"/>
                  </a:ext>
                </a:extLst>
              </a:tr>
            </a:tbl>
          </a:graphicData>
        </a:graphic>
      </p:graphicFrame>
      <p:sp>
        <p:nvSpPr>
          <p:cNvPr id="4" name="Textfeld 3">
            <a:extLst>
              <a:ext uri="{FF2B5EF4-FFF2-40B4-BE49-F238E27FC236}">
                <a16:creationId xmlns:a16="http://schemas.microsoft.com/office/drawing/2014/main" id="{01C5F07F-24B8-9158-98CB-CFE4ECBD31B1}"/>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04259A88-16CF-40C0-9C9C-8D3DAD553B3C}" type="slidenum">
              <a:rPr lang="de-CH" sz="800" smtClean="0"/>
              <a:t>26</a:t>
            </a:fld>
            <a:endParaRPr lang="de-CH" sz="800" dirty="0"/>
          </a:p>
        </p:txBody>
      </p:sp>
      <p:pic>
        <p:nvPicPr>
          <p:cNvPr id="6" name="Picture 4" descr="3d Man Thumbs Up Stock Photos, Pictures &amp; Royalty-Free Images - iStock">
            <a:extLst>
              <a:ext uri="{FF2B5EF4-FFF2-40B4-BE49-F238E27FC236}">
                <a16:creationId xmlns:a16="http://schemas.microsoft.com/office/drawing/2014/main" id="{C6D28411-E5A4-E2D1-4C3D-B66EE608D8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6027" y="45435"/>
            <a:ext cx="1188177" cy="1188177"/>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CC977BA8-7AEC-808C-773B-42471A9A89A8}"/>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8" name="Textfeld 7">
            <a:extLst>
              <a:ext uri="{FF2B5EF4-FFF2-40B4-BE49-F238E27FC236}">
                <a16:creationId xmlns:a16="http://schemas.microsoft.com/office/drawing/2014/main" id="{8B59E4FA-DA1A-73EA-D38B-28AFC828F678}"/>
              </a:ext>
            </a:extLst>
          </p:cNvPr>
          <p:cNvSpPr txBox="1"/>
          <p:nvPr/>
        </p:nvSpPr>
        <p:spPr>
          <a:xfrm>
            <a:off x="8452527" y="6190704"/>
            <a:ext cx="678638" cy="226591"/>
          </a:xfrm>
          <a:prstGeom prst="rect">
            <a:avLst/>
          </a:prstGeom>
          <a:solidFill>
            <a:srgbClr val="00B050"/>
          </a:solidFill>
        </p:spPr>
        <p:txBody>
          <a:bodyPr wrap="none" lIns="36000" tIns="36000" rIns="36000" bIns="36000" rtlCol="0">
            <a:spAutoFit/>
          </a:bodyPr>
          <a:lstStyle/>
          <a:p>
            <a:pPr algn="r"/>
            <a:r>
              <a:rPr lang="de-CH" sz="1000" b="1" dirty="0">
                <a:solidFill>
                  <a:schemeClr val="bg1"/>
                </a:solidFill>
              </a:rPr>
              <a:t>Christoph</a:t>
            </a:r>
          </a:p>
        </p:txBody>
      </p:sp>
      <p:sp>
        <p:nvSpPr>
          <p:cNvPr id="7" name="Textfeld 6">
            <a:extLst>
              <a:ext uri="{FF2B5EF4-FFF2-40B4-BE49-F238E27FC236}">
                <a16:creationId xmlns:a16="http://schemas.microsoft.com/office/drawing/2014/main" id="{BC585521-09C0-9A62-8789-25EB7420D18C}"/>
              </a:ext>
            </a:extLst>
          </p:cNvPr>
          <p:cNvSpPr txBox="1"/>
          <p:nvPr/>
        </p:nvSpPr>
        <p:spPr>
          <a:xfrm>
            <a:off x="8427613" y="0"/>
            <a:ext cx="704039" cy="215444"/>
          </a:xfrm>
          <a:prstGeom prst="rect">
            <a:avLst/>
          </a:prstGeom>
          <a:noFill/>
        </p:spPr>
        <p:txBody>
          <a:bodyPr wrap="none" rtlCol="0">
            <a:spAutoFit/>
          </a:bodyPr>
          <a:lstStyle/>
          <a:p>
            <a:r>
              <a:rPr lang="de-CH" sz="800" dirty="0"/>
              <a:t>19.08.2024</a:t>
            </a:r>
          </a:p>
        </p:txBody>
      </p:sp>
    </p:spTree>
    <p:extLst>
      <p:ext uri="{BB962C8B-B14F-4D97-AF65-F5344CB8AC3E}">
        <p14:creationId xmlns:p14="http://schemas.microsoft.com/office/powerpoint/2010/main" val="2991639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67543" y="765299"/>
            <a:ext cx="8514821" cy="612000"/>
          </a:xfrm>
        </p:spPr>
        <p:txBody>
          <a:bodyPr/>
          <a:lstStyle/>
          <a:p>
            <a:r>
              <a:rPr lang="de-CH" sz="3200" dirty="0"/>
              <a:t>Aktuelle Herausforderungen (24/XXIV) </a:t>
            </a:r>
          </a:p>
        </p:txBody>
      </p:sp>
      <p:graphicFrame>
        <p:nvGraphicFramePr>
          <p:cNvPr id="2" name="Tabelle 1">
            <a:extLst>
              <a:ext uri="{FF2B5EF4-FFF2-40B4-BE49-F238E27FC236}">
                <a16:creationId xmlns:a16="http://schemas.microsoft.com/office/drawing/2014/main" id="{49E293EF-2FDB-BCC4-A9F1-95D086D648BA}"/>
              </a:ext>
            </a:extLst>
          </p:cNvPr>
          <p:cNvGraphicFramePr>
            <a:graphicFrameLocks noGrp="1"/>
          </p:cNvGraphicFramePr>
          <p:nvPr>
            <p:extLst>
              <p:ext uri="{D42A27DB-BD31-4B8C-83A1-F6EECF244321}">
                <p14:modId xmlns:p14="http://schemas.microsoft.com/office/powerpoint/2010/main" val="2923941408"/>
              </p:ext>
            </p:extLst>
          </p:nvPr>
        </p:nvGraphicFramePr>
        <p:xfrm>
          <a:off x="467543" y="1268760"/>
          <a:ext cx="8514821" cy="339604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351172">
                <a:tc>
                  <a:txBody>
                    <a:bodyPr/>
                    <a:lstStyle/>
                    <a:p>
                      <a:pPr>
                        <a:buFont typeface="Wingdings" panose="05000000000000000000" pitchFamily="2" charset="2"/>
                        <a:buNone/>
                      </a:pPr>
                      <a:r>
                        <a:rPr lang="de-CH" sz="1600" b="1" dirty="0"/>
                        <a:t>Thema:</a:t>
                      </a:r>
                    </a:p>
                    <a:p>
                      <a:pPr>
                        <a:buFont typeface="Wingdings" panose="05000000000000000000" pitchFamily="2" charset="2"/>
                        <a:buNone/>
                      </a:pPr>
                      <a:r>
                        <a:rPr lang="de-CH" sz="1600" kern="1200" dirty="0">
                          <a:solidFill>
                            <a:schemeClr val="dk1"/>
                          </a:solidFill>
                          <a:effectLst/>
                          <a:latin typeface="+mn-lt"/>
                          <a:ea typeface="+mn-ea"/>
                          <a:cs typeface="+mn-cs"/>
                        </a:rPr>
                        <a:t>Entkoppelung </a:t>
                      </a:r>
                      <a:r>
                        <a:rPr lang="de-CH" sz="1600" kern="1200" dirty="0" err="1">
                          <a:solidFill>
                            <a:schemeClr val="dk1"/>
                          </a:solidFill>
                          <a:effectLst/>
                          <a:latin typeface="+mn-lt"/>
                          <a:ea typeface="+mn-ea"/>
                          <a:cs typeface="+mn-cs"/>
                        </a:rPr>
                        <a:t>AUFenthalt</a:t>
                      </a:r>
                      <a:r>
                        <a:rPr lang="de-CH" sz="1600" kern="1200" dirty="0">
                          <a:solidFill>
                            <a:schemeClr val="dk1"/>
                          </a:solidFill>
                          <a:effectLst/>
                          <a:latin typeface="+mn-lt"/>
                          <a:ea typeface="+mn-ea"/>
                          <a:cs typeface="+mn-cs"/>
                        </a:rPr>
                        <a:t> Vergabe mit Ausstellung einer Niederlassungsbescheinigung / Heimatausweises. Ein Aufenthalt sollte nicht an ein Dokument zeitlich gebunden sein. Die Person ist seit dem Zuzug in der AUF Gemeinde dort angemeldet und nicht erst seit dem Datum des Ausstellens der Niederlassungsbescheinigung.</a:t>
                      </a:r>
                    </a:p>
                    <a:p>
                      <a:pPr>
                        <a:buFont typeface="Wingdings" panose="05000000000000000000" pitchFamily="2" charset="2"/>
                        <a:buNone/>
                      </a:pPr>
                      <a:r>
                        <a:rPr lang="de-CH" sz="1600" kern="1200" dirty="0" err="1">
                          <a:solidFill>
                            <a:schemeClr val="dk1"/>
                          </a:solidFill>
                          <a:effectLst/>
                          <a:latin typeface="+mn-lt"/>
                          <a:ea typeface="+mn-ea"/>
                          <a:cs typeface="+mn-cs"/>
                        </a:rPr>
                        <a:t>HiSoft</a:t>
                      </a:r>
                      <a:r>
                        <a:rPr lang="de-CH" sz="1600" kern="1200" dirty="0">
                          <a:solidFill>
                            <a:schemeClr val="dk1"/>
                          </a:solidFill>
                          <a:effectLst/>
                          <a:latin typeface="+mn-lt"/>
                          <a:ea typeface="+mn-ea"/>
                          <a:cs typeface="+mn-cs"/>
                        </a:rPr>
                        <a:t> hat dies entkoppelt, die anderen SWA haben dies verbunden.</a:t>
                      </a:r>
                      <a:endParaRPr lang="de-CH" sz="1600" b="1" dirty="0"/>
                    </a:p>
                  </a:txBody>
                  <a:tcPr/>
                </a:tc>
                <a:tc>
                  <a:txBody>
                    <a:bodyPr/>
                    <a:lstStyle/>
                    <a:p>
                      <a:endParaRPr lang="de-CH" sz="1600" dirty="0"/>
                    </a:p>
                  </a:txBody>
                  <a:tcPr/>
                </a:tc>
                <a:extLst>
                  <a:ext uri="{0D108BD9-81ED-4DB2-BD59-A6C34878D82A}">
                    <a16:rowId xmlns:a16="http://schemas.microsoft.com/office/drawing/2014/main" val="4160990883"/>
                  </a:ext>
                </a:extLst>
              </a:tr>
            </a:tbl>
          </a:graphicData>
        </a:graphic>
      </p:graphicFrame>
      <p:sp>
        <p:nvSpPr>
          <p:cNvPr id="4" name="Textfeld 3">
            <a:extLst>
              <a:ext uri="{FF2B5EF4-FFF2-40B4-BE49-F238E27FC236}">
                <a16:creationId xmlns:a16="http://schemas.microsoft.com/office/drawing/2014/main" id="{01C5F07F-24B8-9158-98CB-CFE4ECBD31B1}"/>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04259A88-16CF-40C0-9C9C-8D3DAD553B3C}" type="slidenum">
              <a:rPr lang="de-CH" sz="800" smtClean="0"/>
              <a:t>27</a:t>
            </a:fld>
            <a:endParaRPr lang="de-CH" sz="800" dirty="0"/>
          </a:p>
        </p:txBody>
      </p:sp>
      <p:pic>
        <p:nvPicPr>
          <p:cNvPr id="6" name="Picture 4" descr="3d Man Thumbs Up Stock Photos, Pictures &amp; Royalty-Free Images - iStock">
            <a:extLst>
              <a:ext uri="{FF2B5EF4-FFF2-40B4-BE49-F238E27FC236}">
                <a16:creationId xmlns:a16="http://schemas.microsoft.com/office/drawing/2014/main" id="{C6D28411-E5A4-E2D1-4C3D-B66EE608D8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6027" y="45435"/>
            <a:ext cx="1188177" cy="1188177"/>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CC977BA8-7AEC-808C-773B-42471A9A89A8}"/>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8" name="Textfeld 7">
            <a:extLst>
              <a:ext uri="{FF2B5EF4-FFF2-40B4-BE49-F238E27FC236}">
                <a16:creationId xmlns:a16="http://schemas.microsoft.com/office/drawing/2014/main" id="{8B59E4FA-DA1A-73EA-D38B-28AFC828F678}"/>
              </a:ext>
            </a:extLst>
          </p:cNvPr>
          <p:cNvSpPr txBox="1"/>
          <p:nvPr/>
        </p:nvSpPr>
        <p:spPr>
          <a:xfrm>
            <a:off x="8269783" y="6190704"/>
            <a:ext cx="861382" cy="226591"/>
          </a:xfrm>
          <a:prstGeom prst="rect">
            <a:avLst/>
          </a:prstGeom>
          <a:solidFill>
            <a:srgbClr val="00B050"/>
          </a:solidFill>
        </p:spPr>
        <p:txBody>
          <a:bodyPr wrap="none" lIns="36000" tIns="36000" rIns="36000" bIns="36000" rtlCol="0">
            <a:spAutoFit/>
          </a:bodyPr>
          <a:lstStyle/>
          <a:p>
            <a:pPr algn="r"/>
            <a:r>
              <a:rPr lang="de-CH" sz="1000" b="1" dirty="0">
                <a:solidFill>
                  <a:schemeClr val="bg1"/>
                </a:solidFill>
              </a:rPr>
              <a:t>Ines Brunner</a:t>
            </a:r>
          </a:p>
        </p:txBody>
      </p:sp>
      <p:sp>
        <p:nvSpPr>
          <p:cNvPr id="7" name="Textfeld 6">
            <a:extLst>
              <a:ext uri="{FF2B5EF4-FFF2-40B4-BE49-F238E27FC236}">
                <a16:creationId xmlns:a16="http://schemas.microsoft.com/office/drawing/2014/main" id="{BC585521-09C0-9A62-8789-25EB7420D18C}"/>
              </a:ext>
            </a:extLst>
          </p:cNvPr>
          <p:cNvSpPr txBox="1"/>
          <p:nvPr/>
        </p:nvSpPr>
        <p:spPr>
          <a:xfrm>
            <a:off x="8427613" y="0"/>
            <a:ext cx="704039" cy="215444"/>
          </a:xfrm>
          <a:prstGeom prst="rect">
            <a:avLst/>
          </a:prstGeom>
          <a:noFill/>
        </p:spPr>
        <p:txBody>
          <a:bodyPr wrap="none" rtlCol="0">
            <a:spAutoFit/>
          </a:bodyPr>
          <a:lstStyle/>
          <a:p>
            <a:r>
              <a:rPr lang="de-CH" sz="800" dirty="0"/>
              <a:t>02.09.2024</a:t>
            </a:r>
          </a:p>
        </p:txBody>
      </p:sp>
    </p:spTree>
    <p:extLst>
      <p:ext uri="{BB962C8B-B14F-4D97-AF65-F5344CB8AC3E}">
        <p14:creationId xmlns:p14="http://schemas.microsoft.com/office/powerpoint/2010/main" val="17568305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67543" y="765299"/>
            <a:ext cx="8514821" cy="612000"/>
          </a:xfrm>
        </p:spPr>
        <p:txBody>
          <a:bodyPr/>
          <a:lstStyle/>
          <a:p>
            <a:r>
              <a:rPr lang="de-CH" sz="3200" dirty="0"/>
              <a:t>Aktuelle Herausforderungen (XXV) </a:t>
            </a:r>
          </a:p>
        </p:txBody>
      </p:sp>
      <p:graphicFrame>
        <p:nvGraphicFramePr>
          <p:cNvPr id="2" name="Tabelle 1">
            <a:extLst>
              <a:ext uri="{FF2B5EF4-FFF2-40B4-BE49-F238E27FC236}">
                <a16:creationId xmlns:a16="http://schemas.microsoft.com/office/drawing/2014/main" id="{49E293EF-2FDB-BCC4-A9F1-95D086D648BA}"/>
              </a:ext>
            </a:extLst>
          </p:cNvPr>
          <p:cNvGraphicFramePr>
            <a:graphicFrameLocks noGrp="1"/>
          </p:cNvGraphicFramePr>
          <p:nvPr>
            <p:extLst>
              <p:ext uri="{D42A27DB-BD31-4B8C-83A1-F6EECF244321}">
                <p14:modId xmlns:p14="http://schemas.microsoft.com/office/powerpoint/2010/main" val="3311227954"/>
              </p:ext>
            </p:extLst>
          </p:nvPr>
        </p:nvGraphicFramePr>
        <p:xfrm>
          <a:off x="467543" y="1268760"/>
          <a:ext cx="8514821" cy="510292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351172">
                <a:tc>
                  <a:txBody>
                    <a:bodyPr/>
                    <a:lstStyle/>
                    <a:p>
                      <a:pPr>
                        <a:buFont typeface="Wingdings" panose="05000000000000000000" pitchFamily="2" charset="2"/>
                        <a:buNone/>
                      </a:pPr>
                      <a:r>
                        <a:rPr lang="de-CH" sz="1600" b="1" dirty="0"/>
                        <a:t>Thema: </a:t>
                      </a:r>
                      <a:r>
                        <a:rPr lang="de-CH" sz="1600" b="1" kern="1200" dirty="0">
                          <a:solidFill>
                            <a:schemeClr val="dk1"/>
                          </a:solidFill>
                          <a:effectLst/>
                          <a:latin typeface="+mn-lt"/>
                          <a:ea typeface="+mn-ea"/>
                          <a:cs typeface="+mn-cs"/>
                        </a:rPr>
                        <a:t>Umzugsdatum +1d</a:t>
                      </a:r>
                      <a:endParaRPr lang="de-CH" sz="1600" kern="1200" dirty="0">
                        <a:solidFill>
                          <a:schemeClr val="dk1"/>
                        </a:solidFill>
                        <a:effectLst/>
                        <a:latin typeface="+mn-lt"/>
                        <a:ea typeface="+mn-ea"/>
                        <a:cs typeface="+mn-cs"/>
                      </a:endParaRPr>
                    </a:p>
                    <a:p>
                      <a:r>
                        <a:rPr lang="de-CH" sz="1600" kern="1200" dirty="0">
                          <a:solidFill>
                            <a:schemeClr val="dk1"/>
                          </a:solidFill>
                          <a:effectLst/>
                          <a:latin typeface="+mn-lt"/>
                          <a:ea typeface="+mn-ea"/>
                          <a:cs typeface="+mn-cs"/>
                        </a:rPr>
                        <a:t>Gemäss BFS ist das Umzugsdatum das Datum in dem die neue Adresse gültig ist, also der erste Tag an der neuen Adresse. </a:t>
                      </a:r>
                    </a:p>
                    <a:p>
                      <a:r>
                        <a:rPr lang="de-CH" sz="1600" kern="1200" dirty="0">
                          <a:solidFill>
                            <a:schemeClr val="dk1"/>
                          </a:solidFill>
                          <a:effectLst/>
                          <a:latin typeface="+mn-lt"/>
                          <a:ea typeface="+mn-ea"/>
                          <a:cs typeface="+mn-cs"/>
                        </a:rPr>
                        <a:t>Die </a:t>
                      </a:r>
                      <a:r>
                        <a:rPr lang="de-CH" sz="1600" kern="1200" dirty="0" err="1">
                          <a:solidFill>
                            <a:schemeClr val="dk1"/>
                          </a:solidFill>
                          <a:effectLst/>
                          <a:latin typeface="+mn-lt"/>
                          <a:ea typeface="+mn-ea"/>
                          <a:cs typeface="+mn-cs"/>
                        </a:rPr>
                        <a:t>Innosolv</a:t>
                      </a:r>
                      <a:r>
                        <a:rPr lang="de-CH" sz="1600" kern="1200" dirty="0">
                          <a:solidFill>
                            <a:schemeClr val="dk1"/>
                          </a:solidFill>
                          <a:effectLst/>
                          <a:latin typeface="+mn-lt"/>
                          <a:ea typeface="+mn-ea"/>
                          <a:cs typeface="+mn-cs"/>
                        </a:rPr>
                        <a:t> Gemeinden erfassen aber den letzten Tag an der alten Adresse, die Software macht +1 Tag und wir erhalten das richtige Datum. </a:t>
                      </a:r>
                    </a:p>
                    <a:p>
                      <a:r>
                        <a:rPr lang="de-CH" sz="1600" kern="1200" dirty="0">
                          <a:solidFill>
                            <a:schemeClr val="dk1"/>
                          </a:solidFill>
                          <a:effectLst/>
                          <a:latin typeface="+mn-lt"/>
                          <a:ea typeface="+mn-ea"/>
                          <a:cs typeface="+mn-cs"/>
                        </a:rPr>
                        <a:t>In den Fällen wo der Umzug mittels </a:t>
                      </a:r>
                      <a:r>
                        <a:rPr lang="de-CH" sz="1600" kern="1200" dirty="0" err="1">
                          <a:solidFill>
                            <a:schemeClr val="dk1"/>
                          </a:solidFill>
                          <a:effectLst/>
                          <a:latin typeface="+mn-lt"/>
                          <a:ea typeface="+mn-ea"/>
                          <a:cs typeface="+mn-cs"/>
                        </a:rPr>
                        <a:t>eUmzug</a:t>
                      </a:r>
                      <a:r>
                        <a:rPr lang="de-CH" sz="1600" kern="1200" dirty="0">
                          <a:solidFill>
                            <a:schemeClr val="dk1"/>
                          </a:solidFill>
                          <a:effectLst/>
                          <a:latin typeface="+mn-lt"/>
                          <a:ea typeface="+mn-ea"/>
                          <a:cs typeface="+mn-cs"/>
                        </a:rPr>
                        <a:t> gemeldet wird, erfasst der Bürger das Datum, und zwar das richtige (erster Tag an der neuen Adresse) und </a:t>
                      </a:r>
                      <a:r>
                        <a:rPr lang="de-CH" sz="1600" kern="1200" dirty="0" err="1">
                          <a:solidFill>
                            <a:schemeClr val="dk1"/>
                          </a:solidFill>
                          <a:effectLst/>
                          <a:latin typeface="+mn-lt"/>
                          <a:ea typeface="+mn-ea"/>
                          <a:cs typeface="+mn-cs"/>
                        </a:rPr>
                        <a:t>Innosolv</a:t>
                      </a:r>
                      <a:r>
                        <a:rPr lang="de-CH" sz="1600" kern="1200" dirty="0">
                          <a:solidFill>
                            <a:schemeClr val="dk1"/>
                          </a:solidFill>
                          <a:effectLst/>
                          <a:latin typeface="+mn-lt"/>
                          <a:ea typeface="+mn-ea"/>
                          <a:cs typeface="+mn-cs"/>
                        </a:rPr>
                        <a:t> geht da gleich vor und addiert einen Tag. Als Folge erhalten wir alle </a:t>
                      </a:r>
                      <a:r>
                        <a:rPr lang="de-CH" sz="1600" kern="1200" dirty="0" err="1">
                          <a:solidFill>
                            <a:schemeClr val="dk1"/>
                          </a:solidFill>
                          <a:effectLst/>
                          <a:latin typeface="+mn-lt"/>
                          <a:ea typeface="+mn-ea"/>
                          <a:cs typeface="+mn-cs"/>
                        </a:rPr>
                        <a:t>eUmzüge</a:t>
                      </a:r>
                      <a:r>
                        <a:rPr lang="de-CH" sz="1600" kern="1200" dirty="0">
                          <a:solidFill>
                            <a:schemeClr val="dk1"/>
                          </a:solidFill>
                          <a:effectLst/>
                          <a:latin typeface="+mn-lt"/>
                          <a:ea typeface="+mn-ea"/>
                          <a:cs typeface="+mn-cs"/>
                        </a:rPr>
                        <a:t> nicht am Ersten des Monats, sondern am Zweiten. </a:t>
                      </a:r>
                    </a:p>
                    <a:p>
                      <a:r>
                        <a:rPr lang="de-CH" sz="1600" kern="1200" dirty="0">
                          <a:solidFill>
                            <a:schemeClr val="dk1"/>
                          </a:solidFill>
                          <a:effectLst/>
                          <a:latin typeface="+mn-lt"/>
                          <a:ea typeface="+mn-ea"/>
                          <a:cs typeface="+mn-cs"/>
                        </a:rPr>
                        <a:t> </a:t>
                      </a:r>
                    </a:p>
                    <a:p>
                      <a:r>
                        <a:rPr lang="de-CH" sz="1600" kern="1200" dirty="0">
                          <a:solidFill>
                            <a:schemeClr val="dk1"/>
                          </a:solidFill>
                          <a:effectLst/>
                          <a:latin typeface="+mn-lt"/>
                          <a:ea typeface="+mn-ea"/>
                          <a:cs typeface="+mn-cs"/>
                        </a:rPr>
                        <a:t>Christina </a:t>
                      </a:r>
                      <a:r>
                        <a:rPr lang="de-CH" sz="1600" kern="1200" dirty="0" err="1">
                          <a:solidFill>
                            <a:schemeClr val="dk1"/>
                          </a:solidFill>
                          <a:effectLst/>
                          <a:latin typeface="+mn-lt"/>
                          <a:ea typeface="+mn-ea"/>
                          <a:cs typeface="+mn-cs"/>
                        </a:rPr>
                        <a:t>Ragettli</a:t>
                      </a:r>
                      <a:r>
                        <a:rPr lang="de-CH" sz="1600" kern="1200" dirty="0">
                          <a:solidFill>
                            <a:schemeClr val="dk1"/>
                          </a:solidFill>
                          <a:effectLst/>
                          <a:latin typeface="+mn-lt"/>
                          <a:ea typeface="+mn-ea"/>
                          <a:cs typeface="+mn-cs"/>
                        </a:rPr>
                        <a:t>, </a:t>
                      </a:r>
                      <a:r>
                        <a:rPr lang="de-CH" sz="1600" kern="1200" dirty="0" err="1">
                          <a:solidFill>
                            <a:schemeClr val="dk1"/>
                          </a:solidFill>
                          <a:effectLst/>
                          <a:latin typeface="+mn-lt"/>
                          <a:ea typeface="+mn-ea"/>
                          <a:cs typeface="+mn-cs"/>
                        </a:rPr>
                        <a:t>eUmzug</a:t>
                      </a:r>
                      <a:r>
                        <a:rPr lang="de-CH" sz="1600" kern="1200" dirty="0">
                          <a:solidFill>
                            <a:schemeClr val="dk1"/>
                          </a:solidFill>
                          <a:effectLst/>
                          <a:latin typeface="+mn-lt"/>
                          <a:ea typeface="+mn-ea"/>
                          <a:cs typeface="+mn-cs"/>
                        </a:rPr>
                        <a:t> per 01.07.2021 – wir erhalten von </a:t>
                      </a:r>
                      <a:r>
                        <a:rPr lang="de-CH" sz="1600" kern="1200" dirty="0" err="1">
                          <a:solidFill>
                            <a:schemeClr val="dk1"/>
                          </a:solidFill>
                          <a:effectLst/>
                          <a:latin typeface="+mn-lt"/>
                          <a:ea typeface="+mn-ea"/>
                          <a:cs typeface="+mn-cs"/>
                        </a:rPr>
                        <a:t>Innosolv</a:t>
                      </a:r>
                      <a:r>
                        <a:rPr lang="de-CH" sz="1600" kern="1200" dirty="0">
                          <a:solidFill>
                            <a:schemeClr val="dk1"/>
                          </a:solidFill>
                          <a:effectLst/>
                          <a:latin typeface="+mn-lt"/>
                          <a:ea typeface="+mn-ea"/>
                          <a:cs typeface="+mn-cs"/>
                        </a:rPr>
                        <a:t> den 02.07.2021</a:t>
                      </a:r>
                    </a:p>
                    <a:p>
                      <a:r>
                        <a:rPr lang="de-CH" sz="1600" kern="1200" dirty="0">
                          <a:solidFill>
                            <a:schemeClr val="dk1"/>
                          </a:solidFill>
                          <a:effectLst/>
                          <a:latin typeface="+mn-lt"/>
                          <a:ea typeface="+mn-ea"/>
                          <a:cs typeface="+mn-cs"/>
                        </a:rPr>
                        <a:t>Das ist falsch und muss korrigiert werden. </a:t>
                      </a:r>
                    </a:p>
                  </a:txBody>
                  <a:tcPr/>
                </a:tc>
                <a:tc>
                  <a:txBody>
                    <a:bodyPr/>
                    <a:lstStyle/>
                    <a:p>
                      <a:endParaRPr lang="de-CH" sz="1600" dirty="0"/>
                    </a:p>
                  </a:txBody>
                  <a:tcPr/>
                </a:tc>
                <a:extLst>
                  <a:ext uri="{0D108BD9-81ED-4DB2-BD59-A6C34878D82A}">
                    <a16:rowId xmlns:a16="http://schemas.microsoft.com/office/drawing/2014/main" val="4160990883"/>
                  </a:ext>
                </a:extLst>
              </a:tr>
            </a:tbl>
          </a:graphicData>
        </a:graphic>
      </p:graphicFrame>
      <p:sp>
        <p:nvSpPr>
          <p:cNvPr id="4" name="Textfeld 3">
            <a:extLst>
              <a:ext uri="{FF2B5EF4-FFF2-40B4-BE49-F238E27FC236}">
                <a16:creationId xmlns:a16="http://schemas.microsoft.com/office/drawing/2014/main" id="{01C5F07F-24B8-9158-98CB-CFE4ECBD31B1}"/>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04259A88-16CF-40C0-9C9C-8D3DAD553B3C}" type="slidenum">
              <a:rPr lang="de-CH" sz="800" smtClean="0"/>
              <a:t>28</a:t>
            </a:fld>
            <a:endParaRPr lang="de-CH" sz="800" dirty="0"/>
          </a:p>
        </p:txBody>
      </p:sp>
      <p:pic>
        <p:nvPicPr>
          <p:cNvPr id="6" name="Picture 4" descr="3d Man Thumbs Up Stock Photos, Pictures &amp; Royalty-Free Images - iStock">
            <a:extLst>
              <a:ext uri="{FF2B5EF4-FFF2-40B4-BE49-F238E27FC236}">
                <a16:creationId xmlns:a16="http://schemas.microsoft.com/office/drawing/2014/main" id="{C6D28411-E5A4-E2D1-4C3D-B66EE608D8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6027" y="45435"/>
            <a:ext cx="1188177" cy="1188177"/>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CC977BA8-7AEC-808C-773B-42471A9A89A8}"/>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8" name="Textfeld 7">
            <a:extLst>
              <a:ext uri="{FF2B5EF4-FFF2-40B4-BE49-F238E27FC236}">
                <a16:creationId xmlns:a16="http://schemas.microsoft.com/office/drawing/2014/main" id="{8B59E4FA-DA1A-73EA-D38B-28AFC828F678}"/>
              </a:ext>
            </a:extLst>
          </p:cNvPr>
          <p:cNvSpPr txBox="1"/>
          <p:nvPr/>
        </p:nvSpPr>
        <p:spPr>
          <a:xfrm>
            <a:off x="8592227" y="6190704"/>
            <a:ext cx="542383" cy="226591"/>
          </a:xfrm>
          <a:prstGeom prst="rect">
            <a:avLst/>
          </a:prstGeom>
          <a:solidFill>
            <a:srgbClr val="00B050"/>
          </a:solidFill>
        </p:spPr>
        <p:txBody>
          <a:bodyPr wrap="none" lIns="36000" tIns="36000" rIns="36000" bIns="36000" rtlCol="0">
            <a:spAutoFit/>
          </a:bodyPr>
          <a:lstStyle/>
          <a:p>
            <a:r>
              <a:rPr lang="de-CH" sz="1000" b="1" dirty="0">
                <a:solidFill>
                  <a:schemeClr val="bg1"/>
                </a:solidFill>
              </a:rPr>
              <a:t>Stefano</a:t>
            </a:r>
          </a:p>
        </p:txBody>
      </p:sp>
      <p:sp>
        <p:nvSpPr>
          <p:cNvPr id="7" name="Textfeld 6">
            <a:extLst>
              <a:ext uri="{FF2B5EF4-FFF2-40B4-BE49-F238E27FC236}">
                <a16:creationId xmlns:a16="http://schemas.microsoft.com/office/drawing/2014/main" id="{BC585521-09C0-9A62-8789-25EB7420D18C}"/>
              </a:ext>
            </a:extLst>
          </p:cNvPr>
          <p:cNvSpPr txBox="1"/>
          <p:nvPr/>
        </p:nvSpPr>
        <p:spPr>
          <a:xfrm>
            <a:off x="8427613" y="0"/>
            <a:ext cx="704039" cy="215444"/>
          </a:xfrm>
          <a:prstGeom prst="rect">
            <a:avLst/>
          </a:prstGeom>
          <a:noFill/>
        </p:spPr>
        <p:txBody>
          <a:bodyPr wrap="none" rtlCol="0">
            <a:spAutoFit/>
          </a:bodyPr>
          <a:lstStyle/>
          <a:p>
            <a:r>
              <a:rPr lang="de-CH" sz="800" dirty="0"/>
              <a:t>19.08.2024</a:t>
            </a:r>
          </a:p>
        </p:txBody>
      </p:sp>
    </p:spTree>
    <p:extLst>
      <p:ext uri="{BB962C8B-B14F-4D97-AF65-F5344CB8AC3E}">
        <p14:creationId xmlns:p14="http://schemas.microsoft.com/office/powerpoint/2010/main" val="39967010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67543" y="765299"/>
            <a:ext cx="8514821" cy="612000"/>
          </a:xfrm>
        </p:spPr>
        <p:txBody>
          <a:bodyPr/>
          <a:lstStyle/>
          <a:p>
            <a:r>
              <a:rPr lang="de-CH" sz="3200" dirty="0"/>
              <a:t>Aktuelle Herausforderungen (24/XXVI) </a:t>
            </a:r>
          </a:p>
        </p:txBody>
      </p:sp>
      <p:graphicFrame>
        <p:nvGraphicFramePr>
          <p:cNvPr id="2" name="Tabelle 1">
            <a:extLst>
              <a:ext uri="{FF2B5EF4-FFF2-40B4-BE49-F238E27FC236}">
                <a16:creationId xmlns:a16="http://schemas.microsoft.com/office/drawing/2014/main" id="{49E293EF-2FDB-BCC4-A9F1-95D086D648BA}"/>
              </a:ext>
            </a:extLst>
          </p:cNvPr>
          <p:cNvGraphicFramePr>
            <a:graphicFrameLocks noGrp="1"/>
          </p:cNvGraphicFramePr>
          <p:nvPr>
            <p:extLst>
              <p:ext uri="{D42A27DB-BD31-4B8C-83A1-F6EECF244321}">
                <p14:modId xmlns:p14="http://schemas.microsoft.com/office/powerpoint/2010/main" val="982130517"/>
              </p:ext>
            </p:extLst>
          </p:nvPr>
        </p:nvGraphicFramePr>
        <p:xfrm>
          <a:off x="467543" y="1268760"/>
          <a:ext cx="8514821" cy="510292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351172">
                <a:tc>
                  <a:txBody>
                    <a:bodyPr/>
                    <a:lstStyle/>
                    <a:p>
                      <a:pPr>
                        <a:buFont typeface="Wingdings" panose="05000000000000000000" pitchFamily="2" charset="2"/>
                        <a:buNone/>
                      </a:pPr>
                      <a:r>
                        <a:rPr lang="de-CH" sz="1600" b="1" dirty="0"/>
                        <a:t>Thema:</a:t>
                      </a:r>
                    </a:p>
                    <a:p>
                      <a:pPr>
                        <a:buFont typeface="Wingdings" panose="05000000000000000000" pitchFamily="2" charset="2"/>
                        <a:buNone/>
                      </a:pPr>
                      <a:r>
                        <a:rPr lang="de-CH" sz="1600" b="0" dirty="0"/>
                        <a:t>Korrekturen anstelle von Ereignissen.</a:t>
                      </a:r>
                    </a:p>
                    <a:p>
                      <a:pPr>
                        <a:buFont typeface="Wingdings" panose="05000000000000000000" pitchFamily="2" charset="2"/>
                        <a:buNone/>
                      </a:pPr>
                      <a:endParaRPr lang="de-CH" sz="1600" b="0" dirty="0"/>
                    </a:p>
                    <a:p>
                      <a:pPr>
                        <a:buFont typeface="Wingdings" panose="05000000000000000000" pitchFamily="2" charset="2"/>
                        <a:buNone/>
                      </a:pPr>
                      <a:r>
                        <a:rPr lang="de-CH" sz="1600" b="0" dirty="0"/>
                        <a:t>Entweder reinkorrigierte Umzüge oder falsches Ereignisdatum bei Korrekturmeldung:</a:t>
                      </a:r>
                    </a:p>
                    <a:p>
                      <a:pPr>
                        <a:buFont typeface="Wingdings" panose="05000000000000000000" pitchFamily="2" charset="2"/>
                        <a:buNone/>
                      </a:pPr>
                      <a:endParaRPr lang="de-CH" sz="1600" b="0" dirty="0"/>
                    </a:p>
                    <a:p>
                      <a:pPr>
                        <a:buFont typeface="Wingdings" panose="05000000000000000000" pitchFamily="2" charset="2"/>
                        <a:buNone/>
                      </a:pPr>
                      <a:r>
                        <a:rPr lang="de-CH" sz="1600" b="0" dirty="0"/>
                        <a:t>Zuzug: 	1.1.23, EWID 1</a:t>
                      </a:r>
                    </a:p>
                    <a:p>
                      <a:pPr>
                        <a:buFont typeface="Wingdings" panose="05000000000000000000" pitchFamily="2" charset="2"/>
                        <a:buNone/>
                      </a:pPr>
                      <a:r>
                        <a:rPr lang="de-CH" sz="1600" b="0" dirty="0"/>
                        <a:t>Korr. MV:	1.2.23, EWID 2</a:t>
                      </a:r>
                    </a:p>
                    <a:p>
                      <a:pPr>
                        <a:buFont typeface="Wingdings" panose="05000000000000000000" pitchFamily="2" charset="2"/>
                        <a:buNone/>
                      </a:pPr>
                      <a:r>
                        <a:rPr lang="de-CH" sz="1600" b="0" dirty="0"/>
                        <a:t>Serafe: 	EWID 2 ab Zuzugsdatum</a:t>
                      </a:r>
                    </a:p>
                    <a:p>
                      <a:pPr>
                        <a:buFont typeface="Wingdings" panose="05000000000000000000" pitchFamily="2" charset="2"/>
                        <a:buNone/>
                      </a:pPr>
                      <a:r>
                        <a:rPr lang="de-CH" sz="1600" b="0" dirty="0"/>
                        <a:t>GERES: 	EWID 2 ab 1.2.23</a:t>
                      </a:r>
                    </a:p>
                    <a:p>
                      <a:pPr>
                        <a:buFont typeface="Wingdings" panose="05000000000000000000" pitchFamily="2" charset="2"/>
                        <a:buNone/>
                      </a:pPr>
                      <a:endParaRPr lang="de-CH" sz="1600" b="0" dirty="0"/>
                    </a:p>
                    <a:p>
                      <a:pPr>
                        <a:buFont typeface="Wingdings" panose="05000000000000000000" pitchFamily="2" charset="2"/>
                        <a:buNone/>
                      </a:pPr>
                      <a:r>
                        <a:rPr lang="de-CH" sz="1600" b="1" dirty="0"/>
                        <a:t>Problem: </a:t>
                      </a:r>
                      <a:br>
                        <a:rPr lang="de-CH" sz="1600" b="1" dirty="0"/>
                      </a:br>
                      <a:r>
                        <a:rPr lang="de-CH" sz="1600" b="0" dirty="0"/>
                        <a:t>Umzug oder falsch korrigierter EWID per Zuzug.</a:t>
                      </a:r>
                    </a:p>
                    <a:p>
                      <a:pPr>
                        <a:buFont typeface="Wingdings" panose="05000000000000000000" pitchFamily="2" charset="2"/>
                        <a:buNone/>
                      </a:pPr>
                      <a:endParaRPr lang="de-CH" sz="1600" b="0" dirty="0"/>
                    </a:p>
                    <a:p>
                      <a:pPr>
                        <a:buFont typeface="Wingdings" panose="05000000000000000000" pitchFamily="2" charset="2"/>
                        <a:buNone/>
                      </a:pPr>
                      <a:r>
                        <a:rPr lang="de-CH" sz="1600" b="1" dirty="0"/>
                        <a:t>Beispiele:</a:t>
                      </a:r>
                    </a:p>
                    <a:p>
                      <a:pPr>
                        <a:buFont typeface="Wingdings" panose="05000000000000000000" pitchFamily="2" charset="2"/>
                        <a:buNone/>
                      </a:pPr>
                      <a:r>
                        <a:rPr lang="de-CH" sz="1600" b="0" dirty="0"/>
                        <a:t>Egliswil, E004192</a:t>
                      </a:r>
                    </a:p>
                    <a:p>
                      <a:pPr>
                        <a:buFont typeface="Wingdings" panose="05000000000000000000" pitchFamily="2" charset="2"/>
                        <a:buNone/>
                      </a:pPr>
                      <a:r>
                        <a:rPr lang="de-CH" sz="1600" b="0" dirty="0"/>
                        <a:t>Wohlen, E049976</a:t>
                      </a:r>
                    </a:p>
                  </a:txBody>
                  <a:tcPr/>
                </a:tc>
                <a:tc>
                  <a:txBody>
                    <a:bodyPr/>
                    <a:lstStyle/>
                    <a:p>
                      <a:r>
                        <a:rPr lang="de-CH" sz="1600" dirty="0"/>
                        <a:t>Sicherstellen, dass Ereignismeldungen und nicht Korrekturen verwendet werden.</a:t>
                      </a:r>
                    </a:p>
                    <a:p>
                      <a:endParaRPr lang="de-CH" sz="1600" dirty="0"/>
                    </a:p>
                    <a:p>
                      <a:endParaRPr lang="de-CH" sz="1600" dirty="0"/>
                    </a:p>
                  </a:txBody>
                  <a:tcPr/>
                </a:tc>
                <a:extLst>
                  <a:ext uri="{0D108BD9-81ED-4DB2-BD59-A6C34878D82A}">
                    <a16:rowId xmlns:a16="http://schemas.microsoft.com/office/drawing/2014/main" val="4160990883"/>
                  </a:ext>
                </a:extLst>
              </a:tr>
            </a:tbl>
          </a:graphicData>
        </a:graphic>
      </p:graphicFrame>
      <p:sp>
        <p:nvSpPr>
          <p:cNvPr id="4" name="Textfeld 3">
            <a:extLst>
              <a:ext uri="{FF2B5EF4-FFF2-40B4-BE49-F238E27FC236}">
                <a16:creationId xmlns:a16="http://schemas.microsoft.com/office/drawing/2014/main" id="{01C5F07F-24B8-9158-98CB-CFE4ECBD31B1}"/>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04259A88-16CF-40C0-9C9C-8D3DAD553B3C}" type="slidenum">
              <a:rPr lang="de-CH" sz="800" smtClean="0"/>
              <a:t>29</a:t>
            </a:fld>
            <a:endParaRPr lang="de-CH" sz="800" dirty="0"/>
          </a:p>
        </p:txBody>
      </p:sp>
      <p:pic>
        <p:nvPicPr>
          <p:cNvPr id="6" name="Picture 4" descr="3d Man Thumbs Up Stock Photos, Pictures &amp; Royalty-Free Images - iStock">
            <a:extLst>
              <a:ext uri="{FF2B5EF4-FFF2-40B4-BE49-F238E27FC236}">
                <a16:creationId xmlns:a16="http://schemas.microsoft.com/office/drawing/2014/main" id="{C6D28411-E5A4-E2D1-4C3D-B66EE608D8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6027" y="45435"/>
            <a:ext cx="1188177" cy="1188177"/>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CC977BA8-7AEC-808C-773B-42471A9A89A8}"/>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8" name="Textfeld 7">
            <a:extLst>
              <a:ext uri="{FF2B5EF4-FFF2-40B4-BE49-F238E27FC236}">
                <a16:creationId xmlns:a16="http://schemas.microsoft.com/office/drawing/2014/main" id="{8B59E4FA-DA1A-73EA-D38B-28AFC828F678}"/>
              </a:ext>
            </a:extLst>
          </p:cNvPr>
          <p:cNvSpPr txBox="1"/>
          <p:nvPr/>
        </p:nvSpPr>
        <p:spPr>
          <a:xfrm>
            <a:off x="8452527" y="6190704"/>
            <a:ext cx="678638" cy="226591"/>
          </a:xfrm>
          <a:prstGeom prst="rect">
            <a:avLst/>
          </a:prstGeom>
          <a:solidFill>
            <a:srgbClr val="00B050"/>
          </a:solidFill>
        </p:spPr>
        <p:txBody>
          <a:bodyPr wrap="none" lIns="36000" tIns="36000" rIns="36000" bIns="36000" rtlCol="0">
            <a:spAutoFit/>
          </a:bodyPr>
          <a:lstStyle/>
          <a:p>
            <a:pPr algn="r"/>
            <a:r>
              <a:rPr lang="de-CH" sz="1000" b="1" dirty="0">
                <a:solidFill>
                  <a:schemeClr val="bg1"/>
                </a:solidFill>
              </a:rPr>
              <a:t>Christoph</a:t>
            </a:r>
          </a:p>
        </p:txBody>
      </p:sp>
      <p:sp>
        <p:nvSpPr>
          <p:cNvPr id="7" name="Textfeld 6">
            <a:extLst>
              <a:ext uri="{FF2B5EF4-FFF2-40B4-BE49-F238E27FC236}">
                <a16:creationId xmlns:a16="http://schemas.microsoft.com/office/drawing/2014/main" id="{BC585521-09C0-9A62-8789-25EB7420D18C}"/>
              </a:ext>
            </a:extLst>
          </p:cNvPr>
          <p:cNvSpPr txBox="1"/>
          <p:nvPr/>
        </p:nvSpPr>
        <p:spPr>
          <a:xfrm>
            <a:off x="8427613" y="0"/>
            <a:ext cx="704039" cy="215444"/>
          </a:xfrm>
          <a:prstGeom prst="rect">
            <a:avLst/>
          </a:prstGeom>
          <a:noFill/>
        </p:spPr>
        <p:txBody>
          <a:bodyPr wrap="none" rtlCol="0">
            <a:spAutoFit/>
          </a:bodyPr>
          <a:lstStyle/>
          <a:p>
            <a:r>
              <a:rPr lang="de-CH" sz="800" dirty="0"/>
              <a:t>02.09.2024</a:t>
            </a:r>
          </a:p>
        </p:txBody>
      </p:sp>
    </p:spTree>
    <p:extLst>
      <p:ext uri="{BB962C8B-B14F-4D97-AF65-F5344CB8AC3E}">
        <p14:creationId xmlns:p14="http://schemas.microsoft.com/office/powerpoint/2010/main" val="1446878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A6977E87-CF6D-3006-9628-F082266E4AD8}"/>
              </a:ext>
            </a:extLst>
          </p:cNvPr>
          <p:cNvSpPr>
            <a:spLocks noGrp="1"/>
          </p:cNvSpPr>
          <p:nvPr>
            <p:ph type="title"/>
          </p:nvPr>
        </p:nvSpPr>
        <p:spPr>
          <a:xfrm>
            <a:off x="900000" y="720000"/>
            <a:ext cx="7560000" cy="612000"/>
          </a:xfrm>
        </p:spPr>
        <p:txBody>
          <a:bodyPr/>
          <a:lstStyle/>
          <a:p>
            <a:r>
              <a:rPr lang="de-CH" dirty="0"/>
              <a:t>Traktanden</a:t>
            </a:r>
          </a:p>
        </p:txBody>
      </p:sp>
      <p:sp>
        <p:nvSpPr>
          <p:cNvPr id="5" name="Inhaltsplatzhalter 4">
            <a:extLst>
              <a:ext uri="{FF2B5EF4-FFF2-40B4-BE49-F238E27FC236}">
                <a16:creationId xmlns:a16="http://schemas.microsoft.com/office/drawing/2014/main" id="{D41D0B0D-535B-1AB7-D9DB-6F2CAB3EB788}"/>
              </a:ext>
            </a:extLst>
          </p:cNvPr>
          <p:cNvSpPr>
            <a:spLocks noGrp="1"/>
          </p:cNvSpPr>
          <p:nvPr>
            <p:ph idx="1"/>
          </p:nvPr>
        </p:nvSpPr>
        <p:spPr>
          <a:xfrm>
            <a:off x="900000" y="1484784"/>
            <a:ext cx="7560000" cy="4266000"/>
          </a:xfrm>
        </p:spPr>
        <p:txBody>
          <a:bodyPr/>
          <a:lstStyle/>
          <a:p>
            <a:pPr>
              <a:buFont typeface="Wingdings" panose="05000000000000000000" pitchFamily="2" charset="2"/>
              <a:buChar char="§"/>
            </a:pPr>
            <a:r>
              <a:rPr lang="de-CH" sz="2000" dirty="0"/>
              <a:t>Begrüssung</a:t>
            </a:r>
          </a:p>
          <a:p>
            <a:pPr>
              <a:buFont typeface="Wingdings" panose="05000000000000000000" pitchFamily="2" charset="2"/>
              <a:buChar char="§"/>
            </a:pPr>
            <a:r>
              <a:rPr lang="de-CH" sz="2000" dirty="0"/>
              <a:t>ERFA Ziele</a:t>
            </a:r>
          </a:p>
          <a:p>
            <a:pPr>
              <a:buFont typeface="Wingdings" panose="05000000000000000000" pitchFamily="2" charset="2"/>
              <a:buChar char="§"/>
            </a:pPr>
            <a:r>
              <a:rPr lang="de-CH" sz="2000" dirty="0"/>
              <a:t>GERES-Community</a:t>
            </a:r>
          </a:p>
          <a:p>
            <a:pPr lvl="1">
              <a:buFont typeface="Wingdings" panose="05000000000000000000" pitchFamily="2" charset="2"/>
              <a:buChar char="§"/>
            </a:pPr>
            <a:r>
              <a:rPr lang="de-CH" sz="2000" dirty="0"/>
              <a:t>Projekte, Anliegen</a:t>
            </a:r>
          </a:p>
          <a:p>
            <a:pPr>
              <a:buFont typeface="Wingdings" panose="05000000000000000000" pitchFamily="2" charset="2"/>
              <a:buChar char="§"/>
            </a:pPr>
            <a:r>
              <a:rPr lang="de-CH" sz="2000" dirty="0"/>
              <a:t>Aktuelle Herausforderungen</a:t>
            </a:r>
          </a:p>
          <a:p>
            <a:pPr lvl="1">
              <a:buFont typeface="Wingdings" panose="05000000000000000000" pitchFamily="2" charset="2"/>
              <a:buChar char="§"/>
            </a:pPr>
            <a:r>
              <a:rPr lang="de-CH" sz="2000" dirty="0"/>
              <a:t>Themen, Lösungen</a:t>
            </a:r>
          </a:p>
          <a:p>
            <a:pPr>
              <a:buFont typeface="Wingdings" panose="05000000000000000000" pitchFamily="2" charset="2"/>
              <a:buChar char="§"/>
            </a:pPr>
            <a:r>
              <a:rPr lang="de-CH" sz="2000" dirty="0"/>
              <a:t>Themen SW-Anbieter</a:t>
            </a:r>
          </a:p>
          <a:p>
            <a:pPr>
              <a:buFont typeface="Wingdings" panose="05000000000000000000" pitchFamily="2" charset="2"/>
              <a:buChar char="§"/>
            </a:pPr>
            <a:r>
              <a:rPr lang="de-CH" sz="2000" dirty="0"/>
              <a:t>Diverses / Termine</a:t>
            </a:r>
          </a:p>
        </p:txBody>
      </p:sp>
      <p:pic>
        <p:nvPicPr>
          <p:cNvPr id="2" name="Grafik 1">
            <a:extLst>
              <a:ext uri="{FF2B5EF4-FFF2-40B4-BE49-F238E27FC236}">
                <a16:creationId xmlns:a16="http://schemas.microsoft.com/office/drawing/2014/main" id="{043D3BEB-DA34-43E3-9273-F6739F130053}"/>
              </a:ext>
            </a:extLst>
          </p:cNvPr>
          <p:cNvPicPr>
            <a:picLocks noChangeAspect="1"/>
          </p:cNvPicPr>
          <p:nvPr/>
        </p:nvPicPr>
        <p:blipFill>
          <a:blip r:embed="rId3"/>
          <a:stretch>
            <a:fillRect/>
          </a:stretch>
        </p:blipFill>
        <p:spPr>
          <a:xfrm>
            <a:off x="5796136" y="1480711"/>
            <a:ext cx="2192808" cy="1944216"/>
          </a:xfrm>
          <a:prstGeom prst="rect">
            <a:avLst/>
          </a:prstGeom>
        </p:spPr>
      </p:pic>
      <p:sp>
        <p:nvSpPr>
          <p:cNvPr id="3" name="Textfeld 2">
            <a:extLst>
              <a:ext uri="{FF2B5EF4-FFF2-40B4-BE49-F238E27FC236}">
                <a16:creationId xmlns:a16="http://schemas.microsoft.com/office/drawing/2014/main" id="{C05A3B9B-868F-55FA-25D3-C3121A0C8628}"/>
              </a:ext>
            </a:extLst>
          </p:cNvPr>
          <p:cNvSpPr txBox="1"/>
          <p:nvPr>
            <p:custDataLst>
              <p:tags r:id="rId1"/>
            </p:custDataLst>
          </p:nvPr>
        </p:nvSpPr>
        <p:spPr>
          <a:xfrm>
            <a:off x="8754394" y="6525344"/>
            <a:ext cx="242374" cy="215444"/>
          </a:xfrm>
          <a:prstGeom prst="rect">
            <a:avLst/>
          </a:prstGeom>
          <a:noFill/>
        </p:spPr>
        <p:txBody>
          <a:bodyPr wrap="square" rtlCol="0">
            <a:spAutoFit/>
          </a:bodyPr>
          <a:lstStyle/>
          <a:p>
            <a:fld id="{2D0A2A4C-A47A-41AE-AE7F-435F29871792}" type="slidenum">
              <a:rPr lang="de-CH" sz="800" smtClean="0"/>
              <a:t>3</a:t>
            </a:fld>
            <a:endParaRPr lang="de-CH" sz="800" dirty="0"/>
          </a:p>
        </p:txBody>
      </p:sp>
    </p:spTree>
    <p:extLst>
      <p:ext uri="{BB962C8B-B14F-4D97-AF65-F5344CB8AC3E}">
        <p14:creationId xmlns:p14="http://schemas.microsoft.com/office/powerpoint/2010/main" val="40004335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251519" y="765299"/>
            <a:ext cx="8730845" cy="612000"/>
          </a:xfrm>
        </p:spPr>
        <p:txBody>
          <a:bodyPr/>
          <a:lstStyle/>
          <a:p>
            <a:r>
              <a:rPr lang="de-CH" sz="3200" dirty="0"/>
              <a:t>  Themen der SW-Anbieter I</a:t>
            </a:r>
          </a:p>
        </p:txBody>
      </p:sp>
      <p:sp>
        <p:nvSpPr>
          <p:cNvPr id="4" name="Inhaltsplatzhalter 3"/>
          <p:cNvSpPr>
            <a:spLocks noGrp="1"/>
          </p:cNvSpPr>
          <p:nvPr>
            <p:ph idx="1"/>
          </p:nvPr>
        </p:nvSpPr>
        <p:spPr>
          <a:xfrm>
            <a:off x="251519" y="1340768"/>
            <a:ext cx="8730845" cy="4752528"/>
          </a:xfrm>
        </p:spPr>
        <p:txBody>
          <a:bodyPr/>
          <a:lstStyle/>
          <a:p>
            <a:pPr>
              <a:buFont typeface="Wingdings" panose="05000000000000000000" pitchFamily="2" charset="2"/>
              <a:buChar char="§"/>
            </a:pPr>
            <a:r>
              <a:rPr lang="de-CH" sz="2400" dirty="0"/>
              <a:t>Axians </a:t>
            </a:r>
            <a:r>
              <a:rPr lang="de-CH" sz="2400" dirty="0" err="1"/>
              <a:t>WWSoft</a:t>
            </a:r>
            <a:r>
              <a:rPr lang="de-CH" sz="2400" dirty="0"/>
              <a:t>, </a:t>
            </a:r>
            <a:r>
              <a:rPr lang="de-CH" sz="2400" dirty="0" err="1"/>
              <a:t>GeSoft</a:t>
            </a:r>
            <a:r>
              <a:rPr lang="de-CH" sz="2400" dirty="0"/>
              <a:t>, </a:t>
            </a:r>
            <a:r>
              <a:rPr lang="de-CH" sz="2400" dirty="0" err="1"/>
              <a:t>Infoma</a:t>
            </a:r>
            <a:r>
              <a:rPr lang="de-CH" sz="2400" dirty="0"/>
              <a:t> New Systems</a:t>
            </a:r>
          </a:p>
          <a:p>
            <a:pPr marL="533400" lvl="1" indent="-173038">
              <a:buFont typeface="Wingdings" panose="05000000000000000000" pitchFamily="2" charset="2"/>
              <a:buChar char="§"/>
            </a:pPr>
            <a:r>
              <a:rPr lang="de-CH" sz="1400" dirty="0"/>
              <a:t>Antwort Ines Brunner, 23.07.2024:</a:t>
            </a:r>
          </a:p>
          <a:p>
            <a:pPr marL="533400" lvl="1" indent="-173038">
              <a:buFont typeface="Wingdings" panose="05000000000000000000" pitchFamily="2" charset="2"/>
              <a:buChar char="§"/>
            </a:pPr>
            <a:r>
              <a:rPr lang="de-CH" sz="1400" dirty="0"/>
              <a:t> Im Verzeichnis existieren Einträge ohne Codes ISO2 und ISO3 (zum Beispiel Kosovo sowie einige, bei welchen es sich nicht um einen eigenen Staat handelt oder die nicht mehr gültig sind). Wie sind diese Länder zu liefern? </a:t>
            </a:r>
            <a:r>
              <a:rPr lang="de-CH" sz="1400" b="1" dirty="0">
                <a:solidFill>
                  <a:srgbClr val="FF0000"/>
                </a:solidFill>
              </a:rPr>
              <a:t>Codes ISO2 und ISO3 sind nicht relevant und auch nicht zu liefern, somit unabhängig von der Lieferung (siehe Bild)</a:t>
            </a:r>
          </a:p>
          <a:p>
            <a:pPr marL="533400" lvl="1" indent="-177800">
              <a:buFont typeface="Wingdings" panose="05000000000000000000" pitchFamily="2" charset="2"/>
              <a:buChar char="§"/>
            </a:pPr>
            <a:r>
              <a:rPr lang="de-CH" sz="1400" dirty="0"/>
              <a:t>Zudem existieren Einträge für Gebiete, die zu einem anderen Staat gehören (Staat = Nein, Gebiet gehört zu Staat enthält Nummer). Können diese analog den offiziellen Ländern behandelt werden und sind sie im Verzeichnis zu führen? </a:t>
            </a:r>
            <a:r>
              <a:rPr lang="de-CH" sz="1400" b="1" dirty="0">
                <a:solidFill>
                  <a:srgbClr val="FF0000"/>
                </a:solidFill>
              </a:rPr>
              <a:t>Siehe nachfolgende Antwort, somit sind Gebiete irrelevant und nicht zu liefern, denke nicht dass diese in einer Einwohnerkontrolle geführt werden sollten</a:t>
            </a:r>
            <a:r>
              <a:rPr lang="de-CH" sz="1400" dirty="0"/>
              <a:t>.</a:t>
            </a:r>
          </a:p>
          <a:p>
            <a:pPr marL="533400" lvl="1" indent="-177800">
              <a:buFont typeface="Wingdings" panose="05000000000000000000" pitchFamily="2" charset="2"/>
              <a:buChar char="§"/>
            </a:pPr>
            <a:r>
              <a:rPr lang="de-CH" sz="1400" dirty="0"/>
              <a:t>Weiter besteht die Kennung "Von der Schweiz anerkannter Staat". Ist auf diese zu achten? </a:t>
            </a:r>
            <a:r>
              <a:rPr lang="de-CH" sz="1400" b="1" dirty="0">
                <a:solidFill>
                  <a:srgbClr val="FF0000"/>
                </a:solidFill>
              </a:rPr>
              <a:t>Ja, siehe S. 33 Merkmalskatalog, nur diese sind zu liefern. </a:t>
            </a:r>
          </a:p>
          <a:p>
            <a:pPr marL="533400" lvl="1" indent="-173038">
              <a:buFont typeface="Wingdings" panose="05000000000000000000" pitchFamily="2" charset="2"/>
              <a:buChar char="§"/>
            </a:pPr>
            <a:r>
              <a:rPr lang="de-CH" sz="1400" dirty="0"/>
              <a:t>Als letztes noch das Feld "Eintrag gültig". Auch hier die Frage, ob diese Länder im Verzeichnis zu führen sind. </a:t>
            </a:r>
            <a:r>
              <a:rPr lang="de-CH" sz="1400" b="1" dirty="0">
                <a:solidFill>
                  <a:srgbClr val="FF0000"/>
                </a:solidFill>
              </a:rPr>
              <a:t>Dieses Feld finde ich nicht im Verzeichnis, denke es ist nicht relevant sondern eben nur "Von der Schweiz anerkannter Staat".</a:t>
            </a:r>
          </a:p>
          <a:p>
            <a:pPr marL="533400" lvl="1" indent="-173038">
              <a:buFont typeface="Wingdings" panose="05000000000000000000" pitchFamily="2" charset="2"/>
              <a:buChar char="§"/>
            </a:pPr>
            <a:r>
              <a:rPr lang="de-CH" sz="1400" dirty="0"/>
              <a:t>Allgemein stellt sich noch die Frage, ob es allenfalls auch Unterschiede zwischen den Attributen gibt. Darf für zum Beispiel Staatsangehörigkeit, Trauungsland, Todesland... dieselbe Menge verwendet werden? </a:t>
            </a:r>
            <a:r>
              <a:rPr lang="de-CH" sz="1400" b="1" dirty="0">
                <a:solidFill>
                  <a:srgbClr val="FF0000"/>
                </a:solidFill>
              </a:rPr>
              <a:t>Diese Fragen habe ich auch schon gestellt aber noch keine Antwort darauf gefunden, die Schwierigkeit hier ist, dass die Staatsangehörigkeit vom BFS rechtlich reguliert wird via Merkmalskatalog, Trauungsland, Todesland aber vom Zivilstandregister und ihren rechtlichen Grundlagen (ZGB) kommt. Dies müsste auf Bundesebene harmonisiert werden.</a:t>
            </a:r>
          </a:p>
          <a:p>
            <a:pPr lvl="1">
              <a:buFont typeface="Wingdings" panose="05000000000000000000" pitchFamily="2" charset="2"/>
              <a:buChar char="§"/>
            </a:pPr>
            <a:endParaRPr lang="de-CH" sz="1000" dirty="0"/>
          </a:p>
        </p:txBody>
      </p:sp>
      <p:sp>
        <p:nvSpPr>
          <p:cNvPr id="5" name="Textfeld 4">
            <a:extLst>
              <a:ext uri="{FF2B5EF4-FFF2-40B4-BE49-F238E27FC236}">
                <a16:creationId xmlns:a16="http://schemas.microsoft.com/office/drawing/2014/main" id="{C6961975-5CAA-8563-935A-B642C51F37AF}"/>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5F4AF172-F2BF-44A8-8572-40D5075B4B81}" type="slidenum">
              <a:rPr lang="de-CH" sz="800" smtClean="0"/>
              <a:t>30</a:t>
            </a:fld>
            <a:endParaRPr lang="de-CH" sz="800" dirty="0"/>
          </a:p>
        </p:txBody>
      </p:sp>
    </p:spTree>
    <p:extLst>
      <p:ext uri="{BB962C8B-B14F-4D97-AF65-F5344CB8AC3E}">
        <p14:creationId xmlns:p14="http://schemas.microsoft.com/office/powerpoint/2010/main" val="27445895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FFA5D4-6DBE-DEF6-336C-A06086CC1E07}"/>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2F16FBBD-34D9-BB60-61DE-466A95932EC7}"/>
              </a:ext>
            </a:extLst>
          </p:cNvPr>
          <p:cNvSpPr>
            <a:spLocks noGrp="1"/>
          </p:cNvSpPr>
          <p:nvPr>
            <p:ph type="title"/>
          </p:nvPr>
        </p:nvSpPr>
        <p:spPr>
          <a:xfrm>
            <a:off x="251519" y="765299"/>
            <a:ext cx="8730845" cy="612000"/>
          </a:xfrm>
        </p:spPr>
        <p:txBody>
          <a:bodyPr/>
          <a:lstStyle/>
          <a:p>
            <a:r>
              <a:rPr lang="de-CH" sz="3200" dirty="0"/>
              <a:t>  Themen der SW-Anbieter II</a:t>
            </a:r>
          </a:p>
        </p:txBody>
      </p:sp>
      <p:sp>
        <p:nvSpPr>
          <p:cNvPr id="4" name="Inhaltsplatzhalter 3">
            <a:extLst>
              <a:ext uri="{FF2B5EF4-FFF2-40B4-BE49-F238E27FC236}">
                <a16:creationId xmlns:a16="http://schemas.microsoft.com/office/drawing/2014/main" id="{25966ED1-B434-254C-E023-D7F7966DF966}"/>
              </a:ext>
            </a:extLst>
          </p:cNvPr>
          <p:cNvSpPr>
            <a:spLocks noGrp="1"/>
          </p:cNvSpPr>
          <p:nvPr>
            <p:ph idx="1"/>
          </p:nvPr>
        </p:nvSpPr>
        <p:spPr>
          <a:xfrm>
            <a:off x="467544" y="1628800"/>
            <a:ext cx="8008523" cy="4752528"/>
          </a:xfrm>
        </p:spPr>
        <p:txBody>
          <a:bodyPr/>
          <a:lstStyle/>
          <a:p>
            <a:pPr>
              <a:buFont typeface="Wingdings" panose="05000000000000000000" pitchFamily="2" charset="2"/>
              <a:buChar char="§"/>
            </a:pPr>
            <a:r>
              <a:rPr lang="de-CH" sz="2400" dirty="0" err="1"/>
              <a:t>HiSoft</a:t>
            </a:r>
            <a:endParaRPr lang="de-CH" sz="2400" dirty="0"/>
          </a:p>
          <a:p>
            <a:pPr lvl="1">
              <a:buFont typeface="Wingdings" panose="05000000000000000000" pitchFamily="2" charset="2"/>
              <a:buChar char="§"/>
            </a:pPr>
            <a:r>
              <a:rPr lang="de-CH" sz="2400" dirty="0"/>
              <a:t>&lt;?&gt;</a:t>
            </a:r>
          </a:p>
          <a:p>
            <a:pPr>
              <a:buFont typeface="Wingdings" panose="05000000000000000000" pitchFamily="2" charset="2"/>
              <a:buChar char="§"/>
            </a:pPr>
            <a:r>
              <a:rPr lang="de-CH" sz="2400" dirty="0" err="1"/>
              <a:t>Innosolv</a:t>
            </a:r>
            <a:endParaRPr lang="de-CH" sz="2400" dirty="0"/>
          </a:p>
          <a:p>
            <a:pPr lvl="1">
              <a:buFont typeface="Wingdings" panose="05000000000000000000" pitchFamily="2" charset="2"/>
              <a:buChar char="§"/>
            </a:pPr>
            <a:r>
              <a:rPr lang="de-CH" sz="2400" dirty="0"/>
              <a:t>&lt;?&gt;</a:t>
            </a:r>
          </a:p>
          <a:p>
            <a:pPr>
              <a:buFont typeface="Wingdings" panose="05000000000000000000" pitchFamily="2" charset="2"/>
              <a:buChar char="§"/>
            </a:pPr>
            <a:r>
              <a:rPr lang="de-CH" sz="2400" dirty="0"/>
              <a:t>VEMAG</a:t>
            </a:r>
          </a:p>
          <a:p>
            <a:pPr lvl="1">
              <a:buFont typeface="Wingdings" panose="05000000000000000000" pitchFamily="2" charset="2"/>
              <a:buChar char="§"/>
            </a:pPr>
            <a:r>
              <a:rPr lang="de-CH" sz="2400" dirty="0"/>
              <a:t>&lt;?&gt;</a:t>
            </a:r>
          </a:p>
          <a:p>
            <a:pPr>
              <a:buFont typeface="Wingdings" panose="05000000000000000000" pitchFamily="2" charset="2"/>
              <a:buChar char="§"/>
            </a:pPr>
            <a:r>
              <a:rPr lang="de-CH" sz="2400" dirty="0"/>
              <a:t>DIALOG</a:t>
            </a:r>
          </a:p>
          <a:p>
            <a:pPr lvl="1">
              <a:buFont typeface="Wingdings" panose="05000000000000000000" pitchFamily="2" charset="2"/>
              <a:buChar char="§"/>
            </a:pPr>
            <a:r>
              <a:rPr lang="de-CH" sz="2400" dirty="0"/>
              <a:t>automatisierter Storno (Storno und Korrektur Meldeverhältnis werden zusammen ausgelöst)</a:t>
            </a:r>
          </a:p>
          <a:p>
            <a:pPr lvl="2">
              <a:buFont typeface="Wingdings" panose="05000000000000000000" pitchFamily="2" charset="2"/>
              <a:buChar char="§"/>
            </a:pPr>
            <a:r>
              <a:rPr lang="de-CH" sz="2400" dirty="0"/>
              <a:t>CR: Die Verarbeitungsreihenfolge sollte mit Teillieferungen definiert werden.</a:t>
            </a:r>
          </a:p>
          <a:p>
            <a:pPr>
              <a:buFont typeface="Wingdings" panose="05000000000000000000" pitchFamily="2" charset="2"/>
              <a:buChar char="§"/>
            </a:pPr>
            <a:endParaRPr lang="de-CH" sz="2400" dirty="0"/>
          </a:p>
        </p:txBody>
      </p:sp>
      <p:sp>
        <p:nvSpPr>
          <p:cNvPr id="5" name="Textfeld 4">
            <a:extLst>
              <a:ext uri="{FF2B5EF4-FFF2-40B4-BE49-F238E27FC236}">
                <a16:creationId xmlns:a16="http://schemas.microsoft.com/office/drawing/2014/main" id="{74661307-48C4-1AA7-5E4D-E020325916E5}"/>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37A66731-6D27-48D4-841E-0BB439BB8737}" type="slidenum">
              <a:rPr lang="de-CH" sz="800" smtClean="0"/>
              <a:t>31</a:t>
            </a:fld>
            <a:endParaRPr lang="de-CH" sz="800" dirty="0"/>
          </a:p>
        </p:txBody>
      </p:sp>
    </p:spTree>
    <p:extLst>
      <p:ext uri="{BB962C8B-B14F-4D97-AF65-F5344CB8AC3E}">
        <p14:creationId xmlns:p14="http://schemas.microsoft.com/office/powerpoint/2010/main" val="27090588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D15E2BBC-1C41-4B2C-1E80-B275372E18B2}"/>
              </a:ext>
            </a:extLst>
          </p:cNvPr>
          <p:cNvSpPr>
            <a:spLocks noGrp="1"/>
          </p:cNvSpPr>
          <p:nvPr>
            <p:ph idx="1"/>
          </p:nvPr>
        </p:nvSpPr>
        <p:spPr>
          <a:xfrm>
            <a:off x="467544" y="1885703"/>
            <a:ext cx="8424935" cy="2695425"/>
          </a:xfrm>
        </p:spPr>
        <p:txBody>
          <a:bodyPr/>
          <a:lstStyle/>
          <a:p>
            <a:pPr>
              <a:buFont typeface="Wingdings" panose="05000000000000000000" pitchFamily="2" charset="2"/>
              <a:buChar char="§"/>
            </a:pPr>
            <a:r>
              <a:rPr lang="de-CH" sz="2000" dirty="0"/>
              <a:t>Frühling 2025</a:t>
            </a:r>
            <a:br>
              <a:rPr lang="de-CH" sz="2000" dirty="0"/>
            </a:br>
            <a:r>
              <a:rPr lang="de-CH" sz="2000" dirty="0"/>
              <a:t>&lt;remote&gt; ?</a:t>
            </a:r>
          </a:p>
        </p:txBody>
      </p:sp>
      <p:sp>
        <p:nvSpPr>
          <p:cNvPr id="4" name="Titel 2">
            <a:extLst>
              <a:ext uri="{FF2B5EF4-FFF2-40B4-BE49-F238E27FC236}">
                <a16:creationId xmlns:a16="http://schemas.microsoft.com/office/drawing/2014/main" id="{BC45BE81-0924-CC1F-4711-7B0E8FD04AD5}"/>
              </a:ext>
            </a:extLst>
          </p:cNvPr>
          <p:cNvSpPr txBox="1">
            <a:spLocks/>
          </p:cNvSpPr>
          <p:nvPr/>
        </p:nvSpPr>
        <p:spPr>
          <a:xfrm>
            <a:off x="251520" y="765299"/>
            <a:ext cx="8064488" cy="612000"/>
          </a:xfrm>
          <a:prstGeom prst="rect">
            <a:avLst/>
          </a:prstGeom>
        </p:spPr>
        <p:txBody>
          <a:bodyPr vert="horz" lIns="0" tIns="0" rIns="0" bIns="0" rtlCol="0" anchor="t" anchorCtr="0">
            <a:noAutofit/>
          </a:bodyPr>
          <a:lstStyle>
            <a:lvl1pPr marL="360000" indent="-360000" algn="l" defTabSz="720000" rtl="0" eaLnBrk="1" latinLnBrk="0" hangingPunct="1">
              <a:spcBef>
                <a:spcPct val="0"/>
              </a:spcBef>
              <a:buFont typeface="+mj-lt"/>
              <a:buNone/>
              <a:tabLst/>
              <a:defRPr sz="2700" b="1" kern="1200">
                <a:solidFill>
                  <a:srgbClr val="0096DF"/>
                </a:solidFill>
                <a:latin typeface="Arial" pitchFamily="34" charset="0"/>
                <a:ea typeface="+mj-ea"/>
                <a:cs typeface="Arial" pitchFamily="34" charset="0"/>
              </a:defRPr>
            </a:lvl1pPr>
          </a:lstStyle>
          <a:p>
            <a:r>
              <a:rPr lang="de-CH" sz="3200" dirty="0"/>
              <a:t>  Termine</a:t>
            </a:r>
          </a:p>
        </p:txBody>
      </p:sp>
      <p:sp>
        <p:nvSpPr>
          <p:cNvPr id="5" name="Textfeld 4">
            <a:extLst>
              <a:ext uri="{FF2B5EF4-FFF2-40B4-BE49-F238E27FC236}">
                <a16:creationId xmlns:a16="http://schemas.microsoft.com/office/drawing/2014/main" id="{75F8ACB2-A455-A604-D24F-402FB7D62130}"/>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9FB0B6B7-32DC-42AB-89CB-FA593C0E5376}" type="slidenum">
              <a:rPr lang="de-CH" sz="800" smtClean="0"/>
              <a:t>32</a:t>
            </a:fld>
            <a:endParaRPr lang="de-CH" sz="800" dirty="0"/>
          </a:p>
        </p:txBody>
      </p:sp>
    </p:spTree>
    <p:extLst>
      <p:ext uri="{BB962C8B-B14F-4D97-AF65-F5344CB8AC3E}">
        <p14:creationId xmlns:p14="http://schemas.microsoft.com/office/powerpoint/2010/main" val="42072549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ontact | GoFocus Learning Centres">
            <a:extLst>
              <a:ext uri="{FF2B5EF4-FFF2-40B4-BE49-F238E27FC236}">
                <a16:creationId xmlns:a16="http://schemas.microsoft.com/office/drawing/2014/main" id="{5D78DB92-5253-7432-D38A-34EEC97ACA5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236875" y="1251751"/>
            <a:ext cx="4886249" cy="4886249"/>
          </a:xfrm>
          <a:prstGeom prst="rect">
            <a:avLst/>
          </a:prstGeom>
          <a:solidFill>
            <a:srgbClr val="FFFFFF"/>
          </a:solidFill>
        </p:spPr>
      </p:pic>
      <p:sp>
        <p:nvSpPr>
          <p:cNvPr id="2" name="Textfeld 1">
            <a:extLst>
              <a:ext uri="{FF2B5EF4-FFF2-40B4-BE49-F238E27FC236}">
                <a16:creationId xmlns:a16="http://schemas.microsoft.com/office/drawing/2014/main" id="{B8C2578E-C5E2-1805-4844-51F12AC0F631}"/>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FB1C7E32-655F-4DC8-A103-F52F78E3877D}" type="slidenum">
              <a:rPr lang="de-CH" sz="800" smtClean="0"/>
              <a:t>33</a:t>
            </a:fld>
            <a:endParaRPr lang="de-CH" sz="800" dirty="0"/>
          </a:p>
        </p:txBody>
      </p:sp>
    </p:spTree>
    <p:extLst>
      <p:ext uri="{BB962C8B-B14F-4D97-AF65-F5344CB8AC3E}">
        <p14:creationId xmlns:p14="http://schemas.microsoft.com/office/powerpoint/2010/main" val="643691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F1F0A92E-84B7-E756-B681-75786EB43D56}"/>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C07D8BC3-31B4-03F6-AF0F-299DF9AF4BE8}"/>
              </a:ext>
            </a:extLst>
          </p:cNvPr>
          <p:cNvSpPr>
            <a:spLocks noGrp="1"/>
          </p:cNvSpPr>
          <p:nvPr>
            <p:ph type="title"/>
          </p:nvPr>
        </p:nvSpPr>
        <p:spPr>
          <a:xfrm>
            <a:off x="467543" y="765299"/>
            <a:ext cx="8514821" cy="612000"/>
          </a:xfrm>
        </p:spPr>
        <p:txBody>
          <a:bodyPr/>
          <a:lstStyle/>
          <a:p>
            <a:pPr marL="0" indent="0"/>
            <a:r>
              <a:rPr lang="de-CH" sz="3200" dirty="0"/>
              <a:t>Anhang 1:</a:t>
            </a:r>
          </a:p>
        </p:txBody>
      </p:sp>
      <p:sp>
        <p:nvSpPr>
          <p:cNvPr id="4" name="Inhaltsplatzhalter 3">
            <a:extLst>
              <a:ext uri="{FF2B5EF4-FFF2-40B4-BE49-F238E27FC236}">
                <a16:creationId xmlns:a16="http://schemas.microsoft.com/office/drawing/2014/main" id="{AB9A19E1-A60F-CC73-9CD8-56EDD086750C}"/>
              </a:ext>
            </a:extLst>
          </p:cNvPr>
          <p:cNvSpPr>
            <a:spLocks noGrp="1"/>
          </p:cNvSpPr>
          <p:nvPr>
            <p:ph idx="1"/>
          </p:nvPr>
        </p:nvSpPr>
        <p:spPr>
          <a:xfrm>
            <a:off x="467544" y="1412776"/>
            <a:ext cx="8008523" cy="4266000"/>
          </a:xfrm>
        </p:spPr>
        <p:txBody>
          <a:bodyPr/>
          <a:lstStyle/>
          <a:p>
            <a:pPr>
              <a:buFont typeface="Wingdings" panose="05000000000000000000" pitchFamily="2" charset="2"/>
              <a:buChar char="§"/>
            </a:pPr>
            <a:r>
              <a:rPr lang="de-CH" sz="2400" dirty="0"/>
              <a:t>Erledigte Fälle oder nicht für die ERFA relevant</a:t>
            </a:r>
          </a:p>
          <a:p>
            <a:pPr lvl="1">
              <a:buFont typeface="Wingdings" panose="05000000000000000000" pitchFamily="2" charset="2"/>
              <a:buChar char="§"/>
            </a:pPr>
            <a:r>
              <a:rPr lang="de-CH" sz="2400" dirty="0"/>
              <a:t>..</a:t>
            </a:r>
          </a:p>
        </p:txBody>
      </p:sp>
      <p:sp>
        <p:nvSpPr>
          <p:cNvPr id="5" name="Textfeld 4">
            <a:extLst>
              <a:ext uri="{FF2B5EF4-FFF2-40B4-BE49-F238E27FC236}">
                <a16:creationId xmlns:a16="http://schemas.microsoft.com/office/drawing/2014/main" id="{A3609A6B-FB99-645F-A1F0-D5EA2AEA0F33}"/>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2D8D2847-376E-4A00-9A76-D88456459385}" type="slidenum">
              <a:rPr lang="de-CH" sz="800" smtClean="0"/>
              <a:t>34</a:t>
            </a:fld>
            <a:endParaRPr lang="de-CH" sz="800" dirty="0"/>
          </a:p>
        </p:txBody>
      </p:sp>
    </p:spTree>
    <p:extLst>
      <p:ext uri="{BB962C8B-B14F-4D97-AF65-F5344CB8AC3E}">
        <p14:creationId xmlns:p14="http://schemas.microsoft.com/office/powerpoint/2010/main" val="2291197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E12529-7778-97B4-3D75-5DD23FFDC777}"/>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F945CF2D-DD5F-1D65-AA67-C3BB1480337B}"/>
              </a:ext>
            </a:extLst>
          </p:cNvPr>
          <p:cNvSpPr>
            <a:spLocks noGrp="1"/>
          </p:cNvSpPr>
          <p:nvPr>
            <p:ph type="title"/>
          </p:nvPr>
        </p:nvSpPr>
        <p:spPr>
          <a:xfrm>
            <a:off x="467543" y="765299"/>
            <a:ext cx="8514821" cy="612000"/>
          </a:xfrm>
        </p:spPr>
        <p:txBody>
          <a:bodyPr/>
          <a:lstStyle/>
          <a:p>
            <a:r>
              <a:rPr lang="de-CH" sz="3200" dirty="0"/>
              <a:t>Aktuelle Herausforderungen (24/II) </a:t>
            </a:r>
          </a:p>
        </p:txBody>
      </p:sp>
      <p:graphicFrame>
        <p:nvGraphicFramePr>
          <p:cNvPr id="2" name="Tabelle 1">
            <a:extLst>
              <a:ext uri="{FF2B5EF4-FFF2-40B4-BE49-F238E27FC236}">
                <a16:creationId xmlns:a16="http://schemas.microsoft.com/office/drawing/2014/main" id="{8675E1E0-1E66-CBA9-210E-1BF18DF6A36D}"/>
              </a:ext>
            </a:extLst>
          </p:cNvPr>
          <p:cNvGraphicFramePr>
            <a:graphicFrameLocks noGrp="1"/>
          </p:cNvGraphicFramePr>
          <p:nvPr/>
        </p:nvGraphicFramePr>
        <p:xfrm>
          <a:off x="470797" y="1345010"/>
          <a:ext cx="8514821" cy="315220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606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kern="1200" dirty="0">
                          <a:solidFill>
                            <a:schemeClr val="dk1"/>
                          </a:solidFill>
                          <a:effectLst/>
                          <a:latin typeface="+mn-lt"/>
                          <a:ea typeface="+mn-ea"/>
                          <a:cs typeface="+mn-cs"/>
                        </a:rPr>
                        <a:t>Thema:</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kern="1200" dirty="0" err="1">
                          <a:solidFill>
                            <a:schemeClr val="dk1"/>
                          </a:solidFill>
                          <a:effectLst/>
                          <a:latin typeface="+mn-lt"/>
                          <a:ea typeface="+mn-ea"/>
                          <a:cs typeface="+mn-cs"/>
                        </a:rPr>
                        <a:t>Basedelivery</a:t>
                      </a:r>
                      <a:r>
                        <a:rPr lang="de-CH" sz="1600" kern="1200" dirty="0">
                          <a:solidFill>
                            <a:schemeClr val="dk1"/>
                          </a:solidFill>
                          <a:effectLst/>
                          <a:latin typeface="+mn-lt"/>
                          <a:ea typeface="+mn-ea"/>
                          <a:cs typeface="+mn-cs"/>
                        </a:rPr>
                        <a:t> darf nur per Stichtag gültige Daten enthalten. Dort wo das heute nicht der Fall ist, unbedingt das aktuelle Beispiel dem SW-Lieferanten melden.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60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kern="1200" dirty="0">
                          <a:solidFill>
                            <a:schemeClr val="dk1"/>
                          </a:solidFill>
                          <a:effectLst/>
                          <a:latin typeface="+mn-lt"/>
                          <a:ea typeface="+mn-ea"/>
                          <a:cs typeface="+mn-cs"/>
                        </a:rPr>
                        <a:t>Probleme: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CH" sz="1600" dirty="0"/>
                        <a: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de-CH"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kern="1200" dirty="0">
                          <a:solidFill>
                            <a:schemeClr val="dk1"/>
                          </a:solidFill>
                          <a:effectLst/>
                          <a:latin typeface="+mn-lt"/>
                          <a:ea typeface="+mn-ea"/>
                          <a:cs typeface="+mn-cs"/>
                        </a:rPr>
                        <a:t>Beispiel:</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CH" sz="1600" dirty="0"/>
                        <a:t>--</a:t>
                      </a:r>
                    </a:p>
                  </a:txBody>
                  <a:tcPr/>
                </a:tc>
                <a:tc>
                  <a:txBody>
                    <a:bodyPr/>
                    <a:lstStyle/>
                    <a:p>
                      <a:r>
                        <a:rPr lang="de-CH" sz="1600" dirty="0"/>
                        <a:t>CR, 19.08.2024</a:t>
                      </a:r>
                    </a:p>
                    <a:p>
                      <a:r>
                        <a:rPr lang="de-CH" sz="1600" dirty="0"/>
                        <a:t>Fälle von der DIALOG bekannt u.a. in </a:t>
                      </a:r>
                      <a:r>
                        <a:rPr lang="de-CH" sz="1600" dirty="0" err="1"/>
                        <a:t>Siglistorf</a:t>
                      </a:r>
                      <a:r>
                        <a:rPr lang="de-CH" sz="1600" dirty="0"/>
                        <a:t> und Buchs, Herr Bucher ist involviert.</a:t>
                      </a:r>
                    </a:p>
                  </a:txBody>
                  <a:tcPr/>
                </a:tc>
                <a:extLst>
                  <a:ext uri="{0D108BD9-81ED-4DB2-BD59-A6C34878D82A}">
                    <a16:rowId xmlns:a16="http://schemas.microsoft.com/office/drawing/2014/main" val="307927679"/>
                  </a:ext>
                </a:extLst>
              </a:tr>
            </a:tbl>
          </a:graphicData>
        </a:graphic>
      </p:graphicFrame>
      <p:pic>
        <p:nvPicPr>
          <p:cNvPr id="4" name="Picture 4" descr="3d Man Thumbs Up Stock Photos, Pictures &amp; Royalty-Free Images - iStock">
            <a:extLst>
              <a:ext uri="{FF2B5EF4-FFF2-40B4-BE49-F238E27FC236}">
                <a16:creationId xmlns:a16="http://schemas.microsoft.com/office/drawing/2014/main" id="{E1FAD279-40FB-F40E-2EF8-CED3345EDCA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4629" y="45435"/>
            <a:ext cx="1299575" cy="1299575"/>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5C56B5C7-AE3D-8899-7E88-1E3E16F9A04F}"/>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B0FBB58B-7E14-4E3F-8966-A2FB84E3C6A8}" type="slidenum">
              <a:rPr lang="de-CH" sz="800" smtClean="0"/>
              <a:t>35</a:t>
            </a:fld>
            <a:endParaRPr lang="de-CH" sz="800" dirty="0"/>
          </a:p>
        </p:txBody>
      </p:sp>
      <p:sp>
        <p:nvSpPr>
          <p:cNvPr id="7" name="Textfeld 6">
            <a:extLst>
              <a:ext uri="{FF2B5EF4-FFF2-40B4-BE49-F238E27FC236}">
                <a16:creationId xmlns:a16="http://schemas.microsoft.com/office/drawing/2014/main" id="{0E4CA341-86B6-592A-8100-CCD2C0D6D9BF}"/>
              </a:ext>
            </a:extLst>
          </p:cNvPr>
          <p:cNvSpPr txBox="1"/>
          <p:nvPr/>
        </p:nvSpPr>
        <p:spPr>
          <a:xfrm rot="16200000">
            <a:off x="8249419" y="459422"/>
            <a:ext cx="1223412" cy="369332"/>
          </a:xfrm>
          <a:prstGeom prst="rect">
            <a:avLst/>
          </a:prstGeom>
          <a:noFill/>
        </p:spPr>
        <p:txBody>
          <a:bodyPr wrap="none" rtlCol="0">
            <a:spAutoFit/>
          </a:bodyPr>
          <a:lstStyle/>
          <a:p>
            <a:r>
              <a:rPr lang="de-CH" b="1" dirty="0">
                <a:solidFill>
                  <a:srgbClr val="00B050"/>
                </a:solidFill>
              </a:rPr>
              <a:t>Bestände</a:t>
            </a:r>
          </a:p>
        </p:txBody>
      </p:sp>
      <p:sp>
        <p:nvSpPr>
          <p:cNvPr id="8" name="Textfeld 7">
            <a:extLst>
              <a:ext uri="{FF2B5EF4-FFF2-40B4-BE49-F238E27FC236}">
                <a16:creationId xmlns:a16="http://schemas.microsoft.com/office/drawing/2014/main" id="{BD8B7279-4AB4-5DFD-69F7-9F0450653F1C}"/>
              </a:ext>
            </a:extLst>
          </p:cNvPr>
          <p:cNvSpPr txBox="1"/>
          <p:nvPr/>
        </p:nvSpPr>
        <p:spPr>
          <a:xfrm>
            <a:off x="8427613" y="0"/>
            <a:ext cx="704039" cy="215444"/>
          </a:xfrm>
          <a:prstGeom prst="rect">
            <a:avLst/>
          </a:prstGeom>
          <a:noFill/>
        </p:spPr>
        <p:txBody>
          <a:bodyPr wrap="none" rtlCol="0">
            <a:spAutoFit/>
          </a:bodyPr>
          <a:lstStyle/>
          <a:p>
            <a:r>
              <a:rPr lang="de-CH" sz="800" dirty="0"/>
              <a:t>25.07.2024</a:t>
            </a:r>
          </a:p>
        </p:txBody>
      </p:sp>
      <p:sp>
        <p:nvSpPr>
          <p:cNvPr id="5" name="Textfeld 4">
            <a:extLst>
              <a:ext uri="{FF2B5EF4-FFF2-40B4-BE49-F238E27FC236}">
                <a16:creationId xmlns:a16="http://schemas.microsoft.com/office/drawing/2014/main" id="{DB22C76D-7610-B86A-555A-2C6B08DA7268}"/>
              </a:ext>
            </a:extLst>
          </p:cNvPr>
          <p:cNvSpPr txBox="1"/>
          <p:nvPr/>
        </p:nvSpPr>
        <p:spPr>
          <a:xfrm>
            <a:off x="8455972" y="6190704"/>
            <a:ext cx="678638" cy="226591"/>
          </a:xfrm>
          <a:prstGeom prst="rect">
            <a:avLst/>
          </a:prstGeom>
          <a:solidFill>
            <a:srgbClr val="00B050"/>
          </a:solidFill>
        </p:spPr>
        <p:txBody>
          <a:bodyPr wrap="none" lIns="36000" tIns="36000" rIns="36000" bIns="36000" rtlCol="0">
            <a:spAutoFit/>
          </a:bodyPr>
          <a:lstStyle/>
          <a:p>
            <a:pPr algn="r"/>
            <a:r>
              <a:rPr lang="de-CH" sz="1000" b="1" dirty="0">
                <a:solidFill>
                  <a:schemeClr val="bg1"/>
                </a:solidFill>
              </a:rPr>
              <a:t>Christoph</a:t>
            </a:r>
          </a:p>
        </p:txBody>
      </p:sp>
    </p:spTree>
    <p:extLst>
      <p:ext uri="{BB962C8B-B14F-4D97-AF65-F5344CB8AC3E}">
        <p14:creationId xmlns:p14="http://schemas.microsoft.com/office/powerpoint/2010/main" val="20675563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5D1D02-C66B-D889-6C00-FD8ED5DF66B8}"/>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9A33946B-7C7D-1C44-CA7A-3DFDF68D95DA}"/>
              </a:ext>
            </a:extLst>
          </p:cNvPr>
          <p:cNvSpPr>
            <a:spLocks noGrp="1"/>
          </p:cNvSpPr>
          <p:nvPr>
            <p:ph type="title"/>
          </p:nvPr>
        </p:nvSpPr>
        <p:spPr>
          <a:xfrm>
            <a:off x="467543" y="765299"/>
            <a:ext cx="8514821" cy="612000"/>
          </a:xfrm>
        </p:spPr>
        <p:txBody>
          <a:bodyPr/>
          <a:lstStyle/>
          <a:p>
            <a:r>
              <a:rPr lang="de-CH" sz="3200" dirty="0"/>
              <a:t>Aktuelle Herausforderungen (24/VII) </a:t>
            </a:r>
          </a:p>
        </p:txBody>
      </p:sp>
      <p:graphicFrame>
        <p:nvGraphicFramePr>
          <p:cNvPr id="2" name="Tabelle 1">
            <a:extLst>
              <a:ext uri="{FF2B5EF4-FFF2-40B4-BE49-F238E27FC236}">
                <a16:creationId xmlns:a16="http://schemas.microsoft.com/office/drawing/2014/main" id="{3A4835AB-02AD-BF21-FFE0-2D14CAE87C28}"/>
              </a:ext>
            </a:extLst>
          </p:cNvPr>
          <p:cNvGraphicFramePr>
            <a:graphicFrameLocks noGrp="1"/>
          </p:cNvGraphicFramePr>
          <p:nvPr/>
        </p:nvGraphicFramePr>
        <p:xfrm>
          <a:off x="470797" y="1293287"/>
          <a:ext cx="8514821" cy="193300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606132">
                <a:tc>
                  <a:txBody>
                    <a:bodyPr/>
                    <a:lstStyle/>
                    <a:p>
                      <a:r>
                        <a:rPr lang="de-CH" sz="1600" b="1" dirty="0"/>
                        <a:t>Thema:</a:t>
                      </a:r>
                    </a:p>
                    <a:p>
                      <a:r>
                        <a:rPr lang="de-CH" sz="1600" b="1" dirty="0"/>
                        <a:t>ZEMIS Nummer I</a:t>
                      </a:r>
                    </a:p>
                    <a:p>
                      <a:r>
                        <a:rPr lang="de-CH" sz="1600" dirty="0"/>
                        <a:t>Wird nicht separat geführt. Gemäss Support wird die ZEMIS Nummer im Feld der ZAR Nummer geführt. Fälle in Sisseln, CR, 05.06.2023.</a:t>
                      </a:r>
                    </a:p>
                  </a:txBody>
                  <a:tcPr/>
                </a:tc>
                <a:tc>
                  <a:txBody>
                    <a:bodyPr/>
                    <a:lstStyle/>
                    <a:p>
                      <a:r>
                        <a:rPr lang="de-CH" sz="1600" dirty="0"/>
                        <a:t>CR, 19.08.2024</a:t>
                      </a:r>
                    </a:p>
                    <a:p>
                      <a:r>
                        <a:rPr lang="de-CH" sz="1600" dirty="0"/>
                        <a:t>Bisher ist nur der Fall Sisseln bekannt, Herr Wigger DIALOG ist involviert.</a:t>
                      </a:r>
                    </a:p>
                    <a:p>
                      <a:endParaRPr lang="de-CH" sz="1600" dirty="0"/>
                    </a:p>
                  </a:txBody>
                  <a:tcPr/>
                </a:tc>
                <a:extLst>
                  <a:ext uri="{0D108BD9-81ED-4DB2-BD59-A6C34878D82A}">
                    <a16:rowId xmlns:a16="http://schemas.microsoft.com/office/drawing/2014/main" val="4170777404"/>
                  </a:ext>
                </a:extLst>
              </a:tr>
            </a:tbl>
          </a:graphicData>
        </a:graphic>
      </p:graphicFrame>
      <p:pic>
        <p:nvPicPr>
          <p:cNvPr id="4" name="Picture 4" descr="3d Man Thumbs Up Stock Photos, Pictures &amp; Royalty-Free Images - iStock">
            <a:extLst>
              <a:ext uri="{FF2B5EF4-FFF2-40B4-BE49-F238E27FC236}">
                <a16:creationId xmlns:a16="http://schemas.microsoft.com/office/drawing/2014/main" id="{1D97660E-9282-5F64-E688-7BD6D618D6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4629" y="45435"/>
            <a:ext cx="1299575" cy="1299575"/>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BA76E36F-E203-0396-57BE-7840E9C91E61}"/>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071890C9-3360-4FE8-8E34-94BD5B64C48D}" type="slidenum">
              <a:rPr lang="de-CH" sz="800" smtClean="0"/>
              <a:t>36</a:t>
            </a:fld>
            <a:endParaRPr lang="de-CH" sz="800" dirty="0"/>
          </a:p>
        </p:txBody>
      </p:sp>
      <p:sp>
        <p:nvSpPr>
          <p:cNvPr id="5" name="Textfeld 4">
            <a:extLst>
              <a:ext uri="{FF2B5EF4-FFF2-40B4-BE49-F238E27FC236}">
                <a16:creationId xmlns:a16="http://schemas.microsoft.com/office/drawing/2014/main" id="{C89D5AF6-FDF2-6D7F-3F50-9040AB95A623}"/>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7" name="Textfeld 6">
            <a:extLst>
              <a:ext uri="{FF2B5EF4-FFF2-40B4-BE49-F238E27FC236}">
                <a16:creationId xmlns:a16="http://schemas.microsoft.com/office/drawing/2014/main" id="{DAD20B5E-F1DF-8D56-F149-3B0738A75BB6}"/>
              </a:ext>
            </a:extLst>
          </p:cNvPr>
          <p:cNvSpPr txBox="1"/>
          <p:nvPr/>
        </p:nvSpPr>
        <p:spPr>
          <a:xfrm>
            <a:off x="8427613" y="0"/>
            <a:ext cx="704039" cy="215444"/>
          </a:xfrm>
          <a:prstGeom prst="rect">
            <a:avLst/>
          </a:prstGeom>
          <a:noFill/>
        </p:spPr>
        <p:txBody>
          <a:bodyPr wrap="none" rtlCol="0">
            <a:spAutoFit/>
          </a:bodyPr>
          <a:lstStyle/>
          <a:p>
            <a:r>
              <a:rPr lang="de-CH" sz="800" dirty="0"/>
              <a:t>14.08.2024</a:t>
            </a:r>
          </a:p>
        </p:txBody>
      </p:sp>
      <p:sp>
        <p:nvSpPr>
          <p:cNvPr id="8" name="Textfeld 7">
            <a:extLst>
              <a:ext uri="{FF2B5EF4-FFF2-40B4-BE49-F238E27FC236}">
                <a16:creationId xmlns:a16="http://schemas.microsoft.com/office/drawing/2014/main" id="{CFD2BD4E-2A5D-5EE7-489F-0DF21C0EE222}"/>
              </a:ext>
            </a:extLst>
          </p:cNvPr>
          <p:cNvSpPr txBox="1"/>
          <p:nvPr/>
        </p:nvSpPr>
        <p:spPr>
          <a:xfrm rot="18862465">
            <a:off x="5744402" y="4250215"/>
            <a:ext cx="1920719" cy="461665"/>
          </a:xfrm>
          <a:prstGeom prst="rect">
            <a:avLst/>
          </a:prstGeom>
          <a:noFill/>
        </p:spPr>
        <p:txBody>
          <a:bodyPr wrap="none" rtlCol="0">
            <a:spAutoFit/>
          </a:bodyPr>
          <a:lstStyle/>
          <a:p>
            <a:r>
              <a:rPr lang="de-CH" sz="1200" b="1" dirty="0">
                <a:solidFill>
                  <a:srgbClr val="FF0000"/>
                </a:solidFill>
              </a:rPr>
              <a:t>Archivieren</a:t>
            </a:r>
          </a:p>
          <a:p>
            <a:r>
              <a:rPr lang="de-CH" sz="1200" b="1" dirty="0">
                <a:solidFill>
                  <a:srgbClr val="FF0000"/>
                </a:solidFill>
              </a:rPr>
              <a:t>Nicht weiter diskutieren</a:t>
            </a:r>
          </a:p>
        </p:txBody>
      </p:sp>
      <p:sp>
        <p:nvSpPr>
          <p:cNvPr id="9" name="Textfeld 8">
            <a:extLst>
              <a:ext uri="{FF2B5EF4-FFF2-40B4-BE49-F238E27FC236}">
                <a16:creationId xmlns:a16="http://schemas.microsoft.com/office/drawing/2014/main" id="{E7135709-C32E-5282-89E3-6A6EC8B74FC8}"/>
              </a:ext>
            </a:extLst>
          </p:cNvPr>
          <p:cNvSpPr txBox="1"/>
          <p:nvPr/>
        </p:nvSpPr>
        <p:spPr>
          <a:xfrm>
            <a:off x="8455972" y="6190704"/>
            <a:ext cx="678638" cy="226591"/>
          </a:xfrm>
          <a:prstGeom prst="rect">
            <a:avLst/>
          </a:prstGeom>
          <a:solidFill>
            <a:srgbClr val="00B050"/>
          </a:solidFill>
        </p:spPr>
        <p:txBody>
          <a:bodyPr wrap="none" lIns="36000" tIns="36000" rIns="36000" bIns="36000" rtlCol="0">
            <a:spAutoFit/>
          </a:bodyPr>
          <a:lstStyle/>
          <a:p>
            <a:pPr algn="r"/>
            <a:r>
              <a:rPr lang="de-CH" sz="1000" b="1" dirty="0">
                <a:solidFill>
                  <a:schemeClr val="bg1"/>
                </a:solidFill>
              </a:rPr>
              <a:t>Christoph</a:t>
            </a:r>
          </a:p>
        </p:txBody>
      </p:sp>
    </p:spTree>
    <p:extLst>
      <p:ext uri="{BB962C8B-B14F-4D97-AF65-F5344CB8AC3E}">
        <p14:creationId xmlns:p14="http://schemas.microsoft.com/office/powerpoint/2010/main" val="42620241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67543" y="765299"/>
            <a:ext cx="8514821" cy="612000"/>
          </a:xfrm>
        </p:spPr>
        <p:txBody>
          <a:bodyPr/>
          <a:lstStyle/>
          <a:p>
            <a:r>
              <a:rPr lang="de-CH" sz="3200" dirty="0"/>
              <a:t>Aktuelle Herausforderungen (24/XXI) </a:t>
            </a:r>
          </a:p>
        </p:txBody>
      </p:sp>
      <p:graphicFrame>
        <p:nvGraphicFramePr>
          <p:cNvPr id="2" name="Tabelle 1">
            <a:extLst>
              <a:ext uri="{FF2B5EF4-FFF2-40B4-BE49-F238E27FC236}">
                <a16:creationId xmlns:a16="http://schemas.microsoft.com/office/drawing/2014/main" id="{49E293EF-2FDB-BCC4-A9F1-95D086D648BA}"/>
              </a:ext>
            </a:extLst>
          </p:cNvPr>
          <p:cNvGraphicFramePr>
            <a:graphicFrameLocks noGrp="1"/>
          </p:cNvGraphicFramePr>
          <p:nvPr/>
        </p:nvGraphicFramePr>
        <p:xfrm>
          <a:off x="467543" y="1268760"/>
          <a:ext cx="8514821" cy="315220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606132">
                <a:tc>
                  <a:txBody>
                    <a:bodyPr/>
                    <a:lstStyle/>
                    <a:p>
                      <a:pPr>
                        <a:buFont typeface="Wingdings" panose="05000000000000000000" pitchFamily="2" charset="2"/>
                        <a:buNone/>
                      </a:pPr>
                      <a:r>
                        <a:rPr lang="de-CH" sz="1600" b="1" dirty="0"/>
                        <a:t>Trennung / Aufhebung Trennung</a:t>
                      </a:r>
                    </a:p>
                    <a:p>
                      <a:pPr marL="176213" lvl="1" indent="-176213">
                        <a:buFont typeface="Wingdings" panose="05000000000000000000" pitchFamily="2" charset="2"/>
                        <a:buChar char="§"/>
                      </a:pPr>
                      <a:r>
                        <a:rPr lang="de-CH" sz="1600" dirty="0">
                          <a:solidFill>
                            <a:srgbClr val="2E75B6"/>
                          </a:solidFill>
                          <a:effectLst/>
                          <a:latin typeface="Arial" panose="020B0604020202020204" pitchFamily="34" charset="0"/>
                          <a:ea typeface="Calibri" panose="020F0502020204030204" pitchFamily="34" charset="0"/>
                        </a:rPr>
                        <a:t>«Datum Zivilstandsänderung»</a:t>
                      </a:r>
                      <a:r>
                        <a:rPr lang="de-CH" sz="1600" dirty="0">
                          <a:effectLst/>
                          <a:latin typeface="Arial" panose="020B0604020202020204" pitchFamily="34" charset="0"/>
                          <a:ea typeface="Calibri" panose="020F0502020204030204" pitchFamily="34" charset="0"/>
                        </a:rPr>
                        <a:t> und </a:t>
                      </a:r>
                      <a:r>
                        <a:rPr lang="de-CH" sz="1600" dirty="0">
                          <a:solidFill>
                            <a:srgbClr val="2E75B6"/>
                          </a:solidFill>
                          <a:effectLst/>
                          <a:latin typeface="Arial" panose="020B0604020202020204" pitchFamily="34" charset="0"/>
                          <a:ea typeface="Calibri" panose="020F0502020204030204" pitchFamily="34" charset="0"/>
                        </a:rPr>
                        <a:t>«Trennungsbeginn»</a:t>
                      </a:r>
                      <a:r>
                        <a:rPr lang="de-CH" sz="1600" dirty="0">
                          <a:effectLst/>
                          <a:latin typeface="Arial" panose="020B0604020202020204" pitchFamily="34" charset="0"/>
                          <a:ea typeface="Calibri" panose="020F0502020204030204" pitchFamily="34" charset="0"/>
                        </a:rPr>
                        <a:t> haben </a:t>
                      </a:r>
                      <a:r>
                        <a:rPr lang="de-CH" sz="1600" dirty="0">
                          <a:solidFill>
                            <a:srgbClr val="2E75B6"/>
                          </a:solidFill>
                          <a:effectLst/>
                          <a:latin typeface="Arial" panose="020B0604020202020204" pitchFamily="34" charset="0"/>
                          <a:ea typeface="Calibri" panose="020F0502020204030204" pitchFamily="34" charset="0"/>
                        </a:rPr>
                        <a:t>dasselbe Datumsfeld,</a:t>
                      </a:r>
                      <a:r>
                        <a:rPr lang="de-CH" sz="1600" dirty="0">
                          <a:effectLst/>
                          <a:latin typeface="Arial" panose="020B0604020202020204" pitchFamily="34" charset="0"/>
                          <a:ea typeface="Calibri" panose="020F0502020204030204" pitchFamily="34" charset="0"/>
                        </a:rPr>
                        <a:t> daher fehlt häufig das Heiratsdatum (Problem bei Zuzug) &gt;  </a:t>
                      </a:r>
                      <a:r>
                        <a:rPr lang="de-CH" sz="1600" dirty="0" err="1">
                          <a:effectLst/>
                          <a:latin typeface="Arial" panose="020B0604020202020204" pitchFamily="34" charset="0"/>
                          <a:ea typeface="Calibri" panose="020F0502020204030204" pitchFamily="34" charset="0"/>
                        </a:rPr>
                        <a:t>PersID</a:t>
                      </a:r>
                      <a:r>
                        <a:rPr lang="de-CH" sz="1600" dirty="0">
                          <a:effectLst/>
                          <a:latin typeface="Arial" panose="020B0604020202020204" pitchFamily="34" charset="0"/>
                          <a:ea typeface="Calibri" panose="020F0502020204030204" pitchFamily="34" charset="0"/>
                        </a:rPr>
                        <a:t> 114007 Zwingen</a:t>
                      </a:r>
                    </a:p>
                    <a:p>
                      <a:pPr marL="176213" lvl="1" indent="-176213">
                        <a:buFont typeface="Wingdings" panose="05000000000000000000" pitchFamily="2" charset="2"/>
                        <a:buChar char="§"/>
                      </a:pPr>
                      <a:r>
                        <a:rPr lang="de-CH" sz="1600" dirty="0"/>
                        <a:t>Abgleich: Anstatt Trennungsdatum wird </a:t>
                      </a:r>
                      <a:r>
                        <a:rPr lang="de-CH" sz="1600" dirty="0" err="1"/>
                        <a:t>Zivilstandsdatum</a:t>
                      </a:r>
                      <a:r>
                        <a:rPr lang="de-CH" sz="1600" dirty="0"/>
                        <a:t> geliefert!</a:t>
                      </a:r>
                    </a:p>
                    <a:p>
                      <a:pPr marL="176213" lvl="1" indent="-176213">
                        <a:buFont typeface="Wingdings" panose="05000000000000000000" pitchFamily="2" charset="2"/>
                        <a:buChar char="§"/>
                      </a:pPr>
                      <a:endParaRPr lang="de-CH" sz="1600" dirty="0">
                        <a:effectLst/>
                        <a:latin typeface="Calibri" panose="020F0502020204030204" pitchFamily="34" charset="0"/>
                        <a:ea typeface="Calibri" panose="020F0502020204030204" pitchFamily="34" charset="0"/>
                      </a:endParaRPr>
                    </a:p>
                    <a:p>
                      <a:pPr marL="0" lvl="1" indent="0">
                        <a:buFont typeface="Wingdings" panose="05000000000000000000" pitchFamily="2" charset="2"/>
                        <a:buNone/>
                      </a:pPr>
                      <a:r>
                        <a:rPr lang="de-CH" sz="1600" b="1" dirty="0">
                          <a:effectLst/>
                          <a:latin typeface="Calibri" panose="020F0502020204030204" pitchFamily="34" charset="0"/>
                          <a:ea typeface="Calibri" panose="020F0502020204030204" pitchFamily="34" charset="0"/>
                        </a:rPr>
                        <a:t>SWA:</a:t>
                      </a:r>
                    </a:p>
                    <a:p>
                      <a:pPr marL="176213" lvl="1" indent="-176213">
                        <a:buFont typeface="Wingdings" panose="05000000000000000000" pitchFamily="2" charset="2"/>
                        <a:buChar char="§"/>
                      </a:pPr>
                      <a:r>
                        <a:rPr lang="de-CH" sz="1600" dirty="0">
                          <a:effectLst/>
                          <a:latin typeface="Calibri" panose="020F0502020204030204" pitchFamily="34" charset="0"/>
                          <a:ea typeface="Calibri" panose="020F0502020204030204" pitchFamily="34" charset="0"/>
                        </a:rPr>
                        <a:t>…</a:t>
                      </a:r>
                    </a:p>
                  </a:txBody>
                  <a:tcPr/>
                </a:tc>
                <a:tc>
                  <a:txBody>
                    <a:bodyPr/>
                    <a:lstStyle/>
                    <a:p>
                      <a:r>
                        <a:rPr lang="de-CH" sz="1600" dirty="0"/>
                        <a:t>Wird bilateral bearbeitet</a:t>
                      </a:r>
                    </a:p>
                  </a:txBody>
                  <a:tcPr/>
                </a:tc>
                <a:extLst>
                  <a:ext uri="{0D108BD9-81ED-4DB2-BD59-A6C34878D82A}">
                    <a16:rowId xmlns:a16="http://schemas.microsoft.com/office/drawing/2014/main" val="2072927269"/>
                  </a:ext>
                </a:extLst>
              </a:tr>
            </a:tbl>
          </a:graphicData>
        </a:graphic>
      </p:graphicFrame>
      <p:sp>
        <p:nvSpPr>
          <p:cNvPr id="4" name="Textfeld 3">
            <a:extLst>
              <a:ext uri="{FF2B5EF4-FFF2-40B4-BE49-F238E27FC236}">
                <a16:creationId xmlns:a16="http://schemas.microsoft.com/office/drawing/2014/main" id="{01C5F07F-24B8-9158-98CB-CFE4ECBD31B1}"/>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04259A88-16CF-40C0-9C9C-8D3DAD553B3C}" type="slidenum">
              <a:rPr lang="de-CH" sz="800" smtClean="0"/>
              <a:t>37</a:t>
            </a:fld>
            <a:endParaRPr lang="de-CH" sz="800" dirty="0"/>
          </a:p>
        </p:txBody>
      </p:sp>
      <p:pic>
        <p:nvPicPr>
          <p:cNvPr id="6" name="Picture 4" descr="3d Man Thumbs Up Stock Photos, Pictures &amp; Royalty-Free Images - iStock">
            <a:extLst>
              <a:ext uri="{FF2B5EF4-FFF2-40B4-BE49-F238E27FC236}">
                <a16:creationId xmlns:a16="http://schemas.microsoft.com/office/drawing/2014/main" id="{C6D28411-E5A4-E2D1-4C3D-B66EE608D8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6027" y="45435"/>
            <a:ext cx="1188177" cy="1188177"/>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CC977BA8-7AEC-808C-773B-42471A9A89A8}"/>
              </a:ext>
            </a:extLst>
          </p:cNvPr>
          <p:cNvSpPr txBox="1"/>
          <p:nvPr/>
        </p:nvSpPr>
        <p:spPr>
          <a:xfrm rot="16200000">
            <a:off x="8236596" y="459422"/>
            <a:ext cx="1249060" cy="369332"/>
          </a:xfrm>
          <a:prstGeom prst="rect">
            <a:avLst/>
          </a:prstGeom>
          <a:noFill/>
        </p:spPr>
        <p:txBody>
          <a:bodyPr wrap="none" rtlCol="0">
            <a:spAutoFit/>
          </a:bodyPr>
          <a:lstStyle/>
          <a:p>
            <a:r>
              <a:rPr lang="de-CH" b="1" dirty="0">
                <a:solidFill>
                  <a:srgbClr val="00B050"/>
                </a:solidFill>
              </a:rPr>
              <a:t>Merkmale</a:t>
            </a:r>
          </a:p>
        </p:txBody>
      </p:sp>
      <p:sp>
        <p:nvSpPr>
          <p:cNvPr id="7" name="Textfeld 6">
            <a:extLst>
              <a:ext uri="{FF2B5EF4-FFF2-40B4-BE49-F238E27FC236}">
                <a16:creationId xmlns:a16="http://schemas.microsoft.com/office/drawing/2014/main" id="{A22BEEE0-6FE4-5F1D-E280-0809CD8765E3}"/>
              </a:ext>
            </a:extLst>
          </p:cNvPr>
          <p:cNvSpPr txBox="1"/>
          <p:nvPr/>
        </p:nvSpPr>
        <p:spPr>
          <a:xfrm>
            <a:off x="8262027" y="6237312"/>
            <a:ext cx="861381" cy="226591"/>
          </a:xfrm>
          <a:prstGeom prst="rect">
            <a:avLst/>
          </a:prstGeom>
          <a:solidFill>
            <a:srgbClr val="00B050"/>
          </a:solidFill>
        </p:spPr>
        <p:txBody>
          <a:bodyPr wrap="none" lIns="36000" tIns="36000" rIns="36000" bIns="36000" rtlCol="0">
            <a:spAutoFit/>
          </a:bodyPr>
          <a:lstStyle/>
          <a:p>
            <a:r>
              <a:rPr lang="de-CH" sz="1000" b="1" dirty="0">
                <a:solidFill>
                  <a:schemeClr val="bg1"/>
                </a:solidFill>
              </a:rPr>
              <a:t>Ines Brunner</a:t>
            </a:r>
          </a:p>
        </p:txBody>
      </p:sp>
      <p:sp>
        <p:nvSpPr>
          <p:cNvPr id="8" name="Textfeld 7">
            <a:extLst>
              <a:ext uri="{FF2B5EF4-FFF2-40B4-BE49-F238E27FC236}">
                <a16:creationId xmlns:a16="http://schemas.microsoft.com/office/drawing/2014/main" id="{3D64E256-1C8C-6755-3BB6-E418743B310A}"/>
              </a:ext>
            </a:extLst>
          </p:cNvPr>
          <p:cNvSpPr txBox="1"/>
          <p:nvPr/>
        </p:nvSpPr>
        <p:spPr>
          <a:xfrm>
            <a:off x="8427613" y="0"/>
            <a:ext cx="704039" cy="215444"/>
          </a:xfrm>
          <a:prstGeom prst="rect">
            <a:avLst/>
          </a:prstGeom>
          <a:noFill/>
        </p:spPr>
        <p:txBody>
          <a:bodyPr wrap="none" rtlCol="0">
            <a:spAutoFit/>
          </a:bodyPr>
          <a:lstStyle/>
          <a:p>
            <a:r>
              <a:rPr lang="de-CH" sz="800" dirty="0"/>
              <a:t>19.08.2024</a:t>
            </a:r>
          </a:p>
        </p:txBody>
      </p:sp>
    </p:spTree>
    <p:extLst>
      <p:ext uri="{BB962C8B-B14F-4D97-AF65-F5344CB8AC3E}">
        <p14:creationId xmlns:p14="http://schemas.microsoft.com/office/powerpoint/2010/main" val="29776078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p:cNvSpPr>
            <a:spLocks noGrp="1"/>
          </p:cNvSpPr>
          <p:nvPr>
            <p:ph type="title"/>
          </p:nvPr>
        </p:nvSpPr>
        <p:spPr>
          <a:xfrm>
            <a:off x="467543" y="765299"/>
            <a:ext cx="8514821" cy="612000"/>
          </a:xfrm>
        </p:spPr>
        <p:txBody>
          <a:bodyPr/>
          <a:lstStyle/>
          <a:p>
            <a:pPr marL="0" indent="0"/>
            <a:r>
              <a:rPr lang="de-CH" sz="3200" dirty="0"/>
              <a:t>Anhang 2:</a:t>
            </a:r>
          </a:p>
        </p:txBody>
      </p:sp>
      <p:sp>
        <p:nvSpPr>
          <p:cNvPr id="4" name="Inhaltsplatzhalter 3"/>
          <p:cNvSpPr>
            <a:spLocks noGrp="1"/>
          </p:cNvSpPr>
          <p:nvPr>
            <p:ph idx="1"/>
          </p:nvPr>
        </p:nvSpPr>
        <p:spPr>
          <a:xfrm>
            <a:off x="467544" y="1412776"/>
            <a:ext cx="8008523" cy="4266000"/>
          </a:xfrm>
        </p:spPr>
        <p:txBody>
          <a:bodyPr/>
          <a:lstStyle/>
          <a:p>
            <a:pPr>
              <a:buFont typeface="Wingdings" panose="05000000000000000000" pitchFamily="2" charset="2"/>
              <a:buChar char="§"/>
            </a:pPr>
            <a:r>
              <a:rPr lang="de-CH" sz="2400" dirty="0"/>
              <a:t>weitere GERES Community Fälle</a:t>
            </a:r>
          </a:p>
          <a:p>
            <a:pPr lvl="1">
              <a:buFont typeface="Wingdings" panose="05000000000000000000" pitchFamily="2" charset="2"/>
              <a:buChar char="§"/>
            </a:pPr>
            <a:r>
              <a:rPr lang="de-CH" sz="2400" dirty="0">
                <a:hlinkClick r:id="rId3"/>
              </a:rPr>
              <a:t>https://confluence.bedag.ch/pages/viewpage.action?pageId=83954261</a:t>
            </a:r>
            <a:endParaRPr lang="de-CH" sz="2400" dirty="0"/>
          </a:p>
        </p:txBody>
      </p:sp>
      <p:sp>
        <p:nvSpPr>
          <p:cNvPr id="5" name="Textfeld 4">
            <a:extLst>
              <a:ext uri="{FF2B5EF4-FFF2-40B4-BE49-F238E27FC236}">
                <a16:creationId xmlns:a16="http://schemas.microsoft.com/office/drawing/2014/main" id="{95849BCE-9FF2-D6EA-3532-B33C3071CECF}"/>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3F14C460-11D4-4ACF-A6B5-4021E6ABB0F7}" type="slidenum">
              <a:rPr lang="de-CH" sz="800" smtClean="0"/>
              <a:t>38</a:t>
            </a:fld>
            <a:endParaRPr lang="de-CH" sz="800" dirty="0"/>
          </a:p>
        </p:txBody>
      </p:sp>
      <p:sp>
        <p:nvSpPr>
          <p:cNvPr id="2" name="Textfeld 1">
            <a:extLst>
              <a:ext uri="{FF2B5EF4-FFF2-40B4-BE49-F238E27FC236}">
                <a16:creationId xmlns:a16="http://schemas.microsoft.com/office/drawing/2014/main" id="{A410694F-A016-0F62-8711-954DA78DD8A2}"/>
              </a:ext>
            </a:extLst>
          </p:cNvPr>
          <p:cNvSpPr txBox="1"/>
          <p:nvPr/>
        </p:nvSpPr>
        <p:spPr>
          <a:xfrm rot="19348108">
            <a:off x="7545612" y="503914"/>
            <a:ext cx="1432828" cy="369332"/>
          </a:xfrm>
          <a:prstGeom prst="rect">
            <a:avLst/>
          </a:prstGeom>
          <a:noFill/>
        </p:spPr>
        <p:txBody>
          <a:bodyPr wrap="none" rtlCol="0">
            <a:spAutoFit/>
          </a:bodyPr>
          <a:lstStyle/>
          <a:p>
            <a:r>
              <a:rPr lang="de-CH" b="1" dirty="0">
                <a:solidFill>
                  <a:srgbClr val="FF0000"/>
                </a:solidFill>
              </a:rPr>
              <a:t>FDA intern!</a:t>
            </a:r>
          </a:p>
        </p:txBody>
      </p:sp>
    </p:spTree>
    <p:extLst>
      <p:ext uri="{BB962C8B-B14F-4D97-AF65-F5344CB8AC3E}">
        <p14:creationId xmlns:p14="http://schemas.microsoft.com/office/powerpoint/2010/main" val="3778621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Victoria Yudin | Ramblings and musings of a Dynamics GP MVP">
            <a:extLst>
              <a:ext uri="{FF2B5EF4-FFF2-40B4-BE49-F238E27FC236}">
                <a16:creationId xmlns:a16="http://schemas.microsoft.com/office/drawing/2014/main" id="{4761ED7E-74B2-B5CC-1BFF-ADF94B9E9E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4382" y="2005004"/>
            <a:ext cx="3036661" cy="3851550"/>
          </a:xfrm>
          <a:prstGeom prst="rect">
            <a:avLst/>
          </a:prstGeom>
          <a:noFill/>
          <a:extLst>
            <a:ext uri="{909E8E84-426E-40DD-AFC4-6F175D3DCCD1}">
              <a14:hiddenFill xmlns:a14="http://schemas.microsoft.com/office/drawing/2010/main">
                <a:solidFill>
                  <a:srgbClr val="FFFFFF"/>
                </a:solidFill>
              </a14:hiddenFill>
            </a:ext>
          </a:extLst>
        </p:spPr>
      </p:pic>
      <p:sp>
        <p:nvSpPr>
          <p:cNvPr id="3" name="Titel 2"/>
          <p:cNvSpPr>
            <a:spLocks noGrp="1"/>
          </p:cNvSpPr>
          <p:nvPr>
            <p:ph type="title"/>
          </p:nvPr>
        </p:nvSpPr>
        <p:spPr>
          <a:xfrm>
            <a:off x="683568" y="765299"/>
            <a:ext cx="7632440" cy="612000"/>
          </a:xfrm>
        </p:spPr>
        <p:txBody>
          <a:bodyPr/>
          <a:lstStyle/>
          <a:p>
            <a:r>
              <a:rPr lang="de-CH" sz="3200" dirty="0"/>
              <a:t>  ERFA: Ziele</a:t>
            </a:r>
          </a:p>
        </p:txBody>
      </p:sp>
      <p:sp>
        <p:nvSpPr>
          <p:cNvPr id="7" name="Textfeld 6">
            <a:extLst>
              <a:ext uri="{FF2B5EF4-FFF2-40B4-BE49-F238E27FC236}">
                <a16:creationId xmlns:a16="http://schemas.microsoft.com/office/drawing/2014/main" id="{794C7787-1F75-416D-9ED2-D70620948EC8}"/>
              </a:ext>
            </a:extLst>
          </p:cNvPr>
          <p:cNvSpPr txBox="1"/>
          <p:nvPr/>
        </p:nvSpPr>
        <p:spPr>
          <a:xfrm>
            <a:off x="1658758" y="1910322"/>
            <a:ext cx="2808312" cy="400110"/>
          </a:xfrm>
          <a:prstGeom prst="rect">
            <a:avLst/>
          </a:prstGeom>
          <a:noFill/>
        </p:spPr>
        <p:txBody>
          <a:bodyPr wrap="square" rtlCol="0">
            <a:spAutoFit/>
          </a:bodyPr>
          <a:lstStyle/>
          <a:p>
            <a:r>
              <a:rPr lang="de-CH" sz="2000" dirty="0"/>
              <a:t>Synergien schaffen</a:t>
            </a:r>
          </a:p>
        </p:txBody>
      </p:sp>
      <p:sp>
        <p:nvSpPr>
          <p:cNvPr id="8" name="Textfeld 7">
            <a:extLst>
              <a:ext uri="{FF2B5EF4-FFF2-40B4-BE49-F238E27FC236}">
                <a16:creationId xmlns:a16="http://schemas.microsoft.com/office/drawing/2014/main" id="{08A759A9-77A4-D50F-8287-D6B993D42FF5}"/>
              </a:ext>
            </a:extLst>
          </p:cNvPr>
          <p:cNvSpPr txBox="1"/>
          <p:nvPr/>
        </p:nvSpPr>
        <p:spPr>
          <a:xfrm>
            <a:off x="498221" y="2559002"/>
            <a:ext cx="4117719" cy="1323439"/>
          </a:xfrm>
          <a:prstGeom prst="rect">
            <a:avLst/>
          </a:prstGeom>
          <a:noFill/>
        </p:spPr>
        <p:txBody>
          <a:bodyPr wrap="square" rtlCol="0">
            <a:spAutoFit/>
          </a:bodyPr>
          <a:lstStyle/>
          <a:p>
            <a:r>
              <a:rPr lang="de-CH" sz="2000" dirty="0"/>
              <a:t>Zusammenarbeit stärken</a:t>
            </a:r>
          </a:p>
          <a:p>
            <a:pPr marL="269875" lvl="1" indent="-269875">
              <a:buFont typeface="Arial" panose="020B0604020202020204" pitchFamily="34" charset="0"/>
              <a:buChar char="•"/>
            </a:pPr>
            <a:r>
              <a:rPr lang="de-CH" sz="2000" dirty="0"/>
              <a:t>GERES-Community</a:t>
            </a:r>
          </a:p>
          <a:p>
            <a:pPr marL="269875" lvl="1" indent="-269875">
              <a:buFont typeface="Arial" panose="020B0604020202020204" pitchFamily="34" charset="0"/>
              <a:buChar char="•"/>
            </a:pPr>
            <a:r>
              <a:rPr lang="de-CH" sz="2000" dirty="0"/>
              <a:t>Kantone</a:t>
            </a:r>
          </a:p>
          <a:p>
            <a:pPr marL="269875" lvl="1" indent="-269875">
              <a:buFont typeface="Arial" panose="020B0604020202020204" pitchFamily="34" charset="0"/>
              <a:buChar char="•"/>
            </a:pPr>
            <a:r>
              <a:rPr lang="de-CH" sz="2000" dirty="0"/>
              <a:t>Gemeinden</a:t>
            </a:r>
          </a:p>
        </p:txBody>
      </p:sp>
      <p:sp>
        <p:nvSpPr>
          <p:cNvPr id="9" name="Textfeld 8">
            <a:extLst>
              <a:ext uri="{FF2B5EF4-FFF2-40B4-BE49-F238E27FC236}">
                <a16:creationId xmlns:a16="http://schemas.microsoft.com/office/drawing/2014/main" id="{413B0F6E-9459-C202-CAA8-E5BE3818E0F3}"/>
              </a:ext>
            </a:extLst>
          </p:cNvPr>
          <p:cNvSpPr txBox="1"/>
          <p:nvPr/>
        </p:nvSpPr>
        <p:spPr>
          <a:xfrm>
            <a:off x="498221" y="4378740"/>
            <a:ext cx="2119666" cy="707886"/>
          </a:xfrm>
          <a:prstGeom prst="rect">
            <a:avLst/>
          </a:prstGeom>
          <a:noFill/>
        </p:spPr>
        <p:txBody>
          <a:bodyPr wrap="square" rtlCol="0">
            <a:spAutoFit/>
          </a:bodyPr>
          <a:lstStyle/>
          <a:p>
            <a:pPr algn="ctr"/>
            <a:r>
              <a:rPr lang="de-CH" sz="2000" dirty="0"/>
              <a:t>Sitzungsintervall</a:t>
            </a:r>
          </a:p>
          <a:p>
            <a:pPr algn="ctr"/>
            <a:r>
              <a:rPr lang="de-CH" sz="2000" dirty="0"/>
              <a:t>2-mal / Jahr</a:t>
            </a:r>
          </a:p>
        </p:txBody>
      </p:sp>
      <p:sp>
        <p:nvSpPr>
          <p:cNvPr id="11" name="Textfeld 10">
            <a:extLst>
              <a:ext uri="{FF2B5EF4-FFF2-40B4-BE49-F238E27FC236}">
                <a16:creationId xmlns:a16="http://schemas.microsoft.com/office/drawing/2014/main" id="{0BF35F74-962B-11EE-6304-74C3D5A9CF91}"/>
              </a:ext>
            </a:extLst>
          </p:cNvPr>
          <p:cNvSpPr txBox="1"/>
          <p:nvPr/>
        </p:nvSpPr>
        <p:spPr>
          <a:xfrm>
            <a:off x="5652120" y="1756434"/>
            <a:ext cx="2160240" cy="707886"/>
          </a:xfrm>
          <a:prstGeom prst="rect">
            <a:avLst/>
          </a:prstGeom>
          <a:noFill/>
        </p:spPr>
        <p:txBody>
          <a:bodyPr wrap="square" rtlCol="0">
            <a:spAutoFit/>
          </a:bodyPr>
          <a:lstStyle/>
          <a:p>
            <a:pPr algn="ctr"/>
            <a:r>
              <a:rPr lang="de-CH" sz="2000" dirty="0"/>
              <a:t>Gemeinsame Lösungsfindung</a:t>
            </a:r>
          </a:p>
        </p:txBody>
      </p:sp>
      <p:sp>
        <p:nvSpPr>
          <p:cNvPr id="12" name="Textfeld 11">
            <a:extLst>
              <a:ext uri="{FF2B5EF4-FFF2-40B4-BE49-F238E27FC236}">
                <a16:creationId xmlns:a16="http://schemas.microsoft.com/office/drawing/2014/main" id="{AE2382F8-F193-8CE6-2098-934283B6CF90}"/>
              </a:ext>
            </a:extLst>
          </p:cNvPr>
          <p:cNvSpPr txBox="1"/>
          <p:nvPr/>
        </p:nvSpPr>
        <p:spPr>
          <a:xfrm>
            <a:off x="6128344" y="2996952"/>
            <a:ext cx="2574669" cy="3170099"/>
          </a:xfrm>
          <a:prstGeom prst="rect">
            <a:avLst/>
          </a:prstGeom>
          <a:noFill/>
        </p:spPr>
        <p:txBody>
          <a:bodyPr wrap="square" rtlCol="0">
            <a:spAutoFit/>
          </a:bodyPr>
          <a:lstStyle/>
          <a:p>
            <a:r>
              <a:rPr lang="de-CH" sz="2000" dirty="0"/>
              <a:t>Austausch</a:t>
            </a:r>
          </a:p>
          <a:p>
            <a:pPr marL="269875" indent="-269875">
              <a:buFont typeface="Arial" panose="020B0604020202020204" pitchFamily="34" charset="0"/>
              <a:buChar char="•"/>
            </a:pPr>
            <a:r>
              <a:rPr lang="de-CH" sz="2000" dirty="0"/>
              <a:t>Projekte</a:t>
            </a:r>
          </a:p>
          <a:p>
            <a:pPr marL="269875" indent="-269875">
              <a:buFont typeface="Arial" panose="020B0604020202020204" pitchFamily="34" charset="0"/>
              <a:buChar char="•"/>
            </a:pPr>
            <a:r>
              <a:rPr lang="de-CH" sz="2000" dirty="0"/>
              <a:t>Fusionen</a:t>
            </a:r>
          </a:p>
          <a:p>
            <a:pPr marL="269875" indent="-269875">
              <a:buFont typeface="Arial" panose="020B0604020202020204" pitchFamily="34" charset="0"/>
              <a:buChar char="•"/>
            </a:pPr>
            <a:r>
              <a:rPr lang="de-CH" sz="2000" dirty="0" err="1"/>
              <a:t>eCH</a:t>
            </a:r>
            <a:r>
              <a:rPr lang="de-CH" sz="2000" dirty="0"/>
              <a:t>-Standards</a:t>
            </a:r>
          </a:p>
          <a:p>
            <a:pPr marL="269875" indent="-269875">
              <a:buFont typeface="Arial" panose="020B0604020202020204" pitchFamily="34" charset="0"/>
              <a:buChar char="•"/>
            </a:pPr>
            <a:r>
              <a:rPr lang="de-CH" sz="2000" dirty="0"/>
              <a:t>Umgang mit Personendaten</a:t>
            </a:r>
          </a:p>
          <a:p>
            <a:pPr marL="269875" indent="-269875">
              <a:buFont typeface="Arial" panose="020B0604020202020204" pitchFamily="34" charset="0"/>
              <a:buChar char="•"/>
            </a:pPr>
            <a:r>
              <a:rPr lang="de-CH" sz="2000" dirty="0"/>
              <a:t>Infoanlässe: FDA als Gast zum Info-Austausch</a:t>
            </a:r>
          </a:p>
          <a:p>
            <a:pPr marL="269875" indent="-269875">
              <a:buFont typeface="Arial" panose="020B0604020202020204" pitchFamily="34" charset="0"/>
              <a:buChar char="•"/>
            </a:pPr>
            <a:r>
              <a:rPr lang="de-CH" sz="2000" dirty="0"/>
              <a:t>etc.</a:t>
            </a:r>
          </a:p>
        </p:txBody>
      </p:sp>
      <p:sp>
        <p:nvSpPr>
          <p:cNvPr id="2" name="Textfeld 1">
            <a:extLst>
              <a:ext uri="{FF2B5EF4-FFF2-40B4-BE49-F238E27FC236}">
                <a16:creationId xmlns:a16="http://schemas.microsoft.com/office/drawing/2014/main" id="{342A8843-20F0-8EBD-0E7C-F790ED433A7D}"/>
              </a:ext>
            </a:extLst>
          </p:cNvPr>
          <p:cNvSpPr txBox="1"/>
          <p:nvPr>
            <p:custDataLst>
              <p:tags r:id="rId1"/>
            </p:custDataLst>
          </p:nvPr>
        </p:nvSpPr>
        <p:spPr>
          <a:xfrm>
            <a:off x="8262027" y="6525344"/>
            <a:ext cx="242374" cy="215444"/>
          </a:xfrm>
          <a:prstGeom prst="rect">
            <a:avLst/>
          </a:prstGeom>
          <a:noFill/>
        </p:spPr>
        <p:txBody>
          <a:bodyPr wrap="none" rtlCol="0">
            <a:spAutoFit/>
          </a:bodyPr>
          <a:lstStyle/>
          <a:p>
            <a:fld id="{2DB1AF29-7229-4A96-B2B8-5877BFD96DD1}" type="slidenum">
              <a:rPr lang="de-CH" sz="800" smtClean="0"/>
              <a:t>4</a:t>
            </a:fld>
            <a:endParaRPr lang="de-CH" sz="800" dirty="0"/>
          </a:p>
        </p:txBody>
      </p:sp>
    </p:spTree>
    <p:extLst>
      <p:ext uri="{BB962C8B-B14F-4D97-AF65-F5344CB8AC3E}">
        <p14:creationId xmlns:p14="http://schemas.microsoft.com/office/powerpoint/2010/main" val="4097147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67544" y="765299"/>
            <a:ext cx="7848464" cy="612000"/>
          </a:xfrm>
        </p:spPr>
        <p:txBody>
          <a:bodyPr/>
          <a:lstStyle/>
          <a:p>
            <a:r>
              <a:rPr lang="de-CH" sz="3200" dirty="0"/>
              <a:t>GERES Community: Status Projekte (I)</a:t>
            </a:r>
          </a:p>
        </p:txBody>
      </p:sp>
      <p:sp>
        <p:nvSpPr>
          <p:cNvPr id="4" name="Inhaltsplatzhalter 3"/>
          <p:cNvSpPr>
            <a:spLocks noGrp="1"/>
          </p:cNvSpPr>
          <p:nvPr>
            <p:ph idx="1"/>
          </p:nvPr>
        </p:nvSpPr>
        <p:spPr>
          <a:xfrm>
            <a:off x="467544" y="1628800"/>
            <a:ext cx="8008523" cy="4266000"/>
          </a:xfrm>
        </p:spPr>
        <p:txBody>
          <a:bodyPr/>
          <a:lstStyle/>
          <a:p>
            <a:pPr>
              <a:buFont typeface="Wingdings" panose="05000000000000000000" pitchFamily="2" charset="2"/>
              <a:buChar char="§"/>
            </a:pPr>
            <a:r>
              <a:rPr lang="de-CH" sz="2400" dirty="0"/>
              <a:t>eCH-0020 V4</a:t>
            </a:r>
          </a:p>
          <a:p>
            <a:pPr lvl="1">
              <a:buFont typeface="Wingdings" panose="05000000000000000000" pitchFamily="2" charset="2"/>
              <a:buChar char="§"/>
            </a:pPr>
            <a:r>
              <a:rPr lang="de-CH" sz="1600" dirty="0"/>
              <a:t>Vorprojekt</a:t>
            </a:r>
          </a:p>
          <a:p>
            <a:pPr lvl="1">
              <a:buFont typeface="Wingdings" panose="05000000000000000000" pitchFamily="2" charset="2"/>
              <a:buChar char="§"/>
            </a:pPr>
            <a:r>
              <a:rPr lang="de-CH" sz="1600" dirty="0"/>
              <a:t>Zeitplan: Hier interessiert auch der Zeitplan der SW-Anbieter</a:t>
            </a:r>
          </a:p>
          <a:p>
            <a:pPr lvl="1">
              <a:buFont typeface="Wingdings" panose="05000000000000000000" pitchFamily="2" charset="2"/>
              <a:buChar char="§"/>
            </a:pPr>
            <a:endParaRPr lang="de-CH" sz="1200" dirty="0"/>
          </a:p>
          <a:p>
            <a:pPr>
              <a:buFont typeface="Wingdings" panose="05000000000000000000" pitchFamily="2" charset="2"/>
              <a:buChar char="§"/>
            </a:pPr>
            <a:r>
              <a:rPr lang="de-CH" sz="2400" dirty="0"/>
              <a:t>Einführung Sonderzeichen (</a:t>
            </a:r>
            <a:r>
              <a:rPr lang="de-CH" sz="2400" dirty="0" err="1"/>
              <a:t>InfoStar</a:t>
            </a:r>
            <a:r>
              <a:rPr lang="de-CH" sz="2400" dirty="0"/>
              <a:t>, UPI, ..)</a:t>
            </a:r>
          </a:p>
          <a:p>
            <a:pPr lvl="1">
              <a:buFont typeface="Wingdings" panose="05000000000000000000" pitchFamily="2" charset="2"/>
              <a:buChar char="§"/>
            </a:pPr>
            <a:r>
              <a:rPr lang="de-CH" sz="1600" dirty="0"/>
              <a:t>Status SW-Anbieter (</a:t>
            </a:r>
            <a:r>
              <a:rPr lang="de-CH" sz="1600" dirty="0" err="1"/>
              <a:t>Gem</a:t>
            </a:r>
            <a:r>
              <a:rPr lang="de-CH" sz="1600" dirty="0"/>
              <a:t> 30.4.24 H, I, A, V sind </a:t>
            </a:r>
            <a:r>
              <a:rPr lang="de-CH" sz="1600" dirty="0" err="1"/>
              <a:t>ready</a:t>
            </a:r>
            <a:r>
              <a:rPr lang="de-CH" sz="1600" dirty="0"/>
              <a:t>, G, D in Arbeit, W ?)</a:t>
            </a:r>
          </a:p>
          <a:p>
            <a:pPr lvl="1">
              <a:buFont typeface="Wingdings" panose="05000000000000000000" pitchFamily="2" charset="2"/>
              <a:buChar char="§"/>
            </a:pPr>
            <a:r>
              <a:rPr lang="de-CH" sz="1600" dirty="0">
                <a:hlinkClick r:id="rId3"/>
              </a:rPr>
              <a:t>https://www.eoperations.ch/zeichensatz-d/</a:t>
            </a:r>
            <a:endParaRPr lang="de-CH" sz="1600" dirty="0"/>
          </a:p>
          <a:p>
            <a:pPr lvl="1">
              <a:buFont typeface="Wingdings" panose="05000000000000000000" pitchFamily="2" charset="2"/>
              <a:buChar char="§"/>
            </a:pPr>
            <a:endParaRPr lang="de-CH" sz="1600" dirty="0"/>
          </a:p>
          <a:p>
            <a:pPr>
              <a:buFont typeface="Wingdings" panose="05000000000000000000" pitchFamily="2" charset="2"/>
              <a:buChar char="§"/>
            </a:pPr>
            <a:r>
              <a:rPr lang="de-CH" sz="2400" dirty="0" err="1"/>
              <a:t>InfoStar</a:t>
            </a:r>
            <a:r>
              <a:rPr lang="de-CH" sz="2400" dirty="0"/>
              <a:t>: Umstellung </a:t>
            </a:r>
            <a:r>
              <a:rPr lang="de-CH" sz="2400" dirty="0" err="1"/>
              <a:t>Sedex</a:t>
            </a:r>
            <a:r>
              <a:rPr lang="de-CH" sz="2400" dirty="0"/>
              <a:t>-Adresse per 11.11.2024</a:t>
            </a:r>
          </a:p>
          <a:p>
            <a:pPr lvl="1">
              <a:buFont typeface="Wingdings" panose="05000000000000000000" pitchFamily="2" charset="2"/>
              <a:buChar char="§"/>
            </a:pPr>
            <a:r>
              <a:rPr lang="de-CH" sz="1600" dirty="0"/>
              <a:t>Status SW-Anbieter, welcher Release und ab wann bei den Gemeinden?</a:t>
            </a:r>
          </a:p>
          <a:p>
            <a:pPr lvl="1">
              <a:buFont typeface="Wingdings" panose="05000000000000000000" pitchFamily="2" charset="2"/>
              <a:buChar char="§"/>
            </a:pPr>
            <a:endParaRPr lang="de-CH" sz="1200" dirty="0"/>
          </a:p>
          <a:p>
            <a:pPr>
              <a:buFont typeface="Wingdings" panose="05000000000000000000" pitchFamily="2" charset="2"/>
              <a:buChar char="§"/>
            </a:pPr>
            <a:r>
              <a:rPr lang="de-CH" sz="2400" dirty="0"/>
              <a:t>Zertifizierung: Nutzung Testsystem als erster Schritt</a:t>
            </a:r>
          </a:p>
          <a:p>
            <a:pPr lvl="1">
              <a:buFont typeface="Wingdings" panose="05000000000000000000" pitchFamily="2" charset="2"/>
              <a:buChar char="§"/>
            </a:pPr>
            <a:r>
              <a:rPr lang="de-CH" sz="1600" dirty="0"/>
              <a:t>Im Aargau testen zwei SW-Anbieter aktiv auf dem Testsystem</a:t>
            </a:r>
          </a:p>
        </p:txBody>
      </p:sp>
      <p:sp>
        <p:nvSpPr>
          <p:cNvPr id="5" name="Textfeld 4">
            <a:extLst>
              <a:ext uri="{FF2B5EF4-FFF2-40B4-BE49-F238E27FC236}">
                <a16:creationId xmlns:a16="http://schemas.microsoft.com/office/drawing/2014/main" id="{6DFB8462-19FF-8970-3E91-1194DE940917}"/>
              </a:ext>
            </a:extLst>
          </p:cNvPr>
          <p:cNvSpPr txBox="1"/>
          <p:nvPr>
            <p:custDataLst>
              <p:tags r:id="rId1"/>
            </p:custDataLst>
          </p:nvPr>
        </p:nvSpPr>
        <p:spPr>
          <a:xfrm>
            <a:off x="8262027" y="6525344"/>
            <a:ext cx="242374" cy="215444"/>
          </a:xfrm>
          <a:prstGeom prst="rect">
            <a:avLst/>
          </a:prstGeom>
          <a:noFill/>
        </p:spPr>
        <p:txBody>
          <a:bodyPr wrap="none" rtlCol="0">
            <a:spAutoFit/>
          </a:bodyPr>
          <a:lstStyle/>
          <a:p>
            <a:fld id="{279B36CA-D2A5-4B73-BBC9-26446ECB99EF}" type="slidenum">
              <a:rPr lang="de-CH" sz="800" smtClean="0"/>
              <a:t>5</a:t>
            </a:fld>
            <a:endParaRPr lang="de-CH" sz="800" dirty="0"/>
          </a:p>
        </p:txBody>
      </p:sp>
      <p:sp>
        <p:nvSpPr>
          <p:cNvPr id="2" name="Textfeld 1">
            <a:extLst>
              <a:ext uri="{FF2B5EF4-FFF2-40B4-BE49-F238E27FC236}">
                <a16:creationId xmlns:a16="http://schemas.microsoft.com/office/drawing/2014/main" id="{ED68B7BA-08D9-6C89-3A52-F4D68B9E7378}"/>
              </a:ext>
            </a:extLst>
          </p:cNvPr>
          <p:cNvSpPr txBox="1"/>
          <p:nvPr/>
        </p:nvSpPr>
        <p:spPr>
          <a:xfrm>
            <a:off x="8427613" y="0"/>
            <a:ext cx="704039" cy="215444"/>
          </a:xfrm>
          <a:prstGeom prst="rect">
            <a:avLst/>
          </a:prstGeom>
          <a:noFill/>
        </p:spPr>
        <p:txBody>
          <a:bodyPr wrap="none" rtlCol="0">
            <a:spAutoFit/>
          </a:bodyPr>
          <a:lstStyle/>
          <a:p>
            <a:r>
              <a:rPr lang="de-CH" sz="800" dirty="0"/>
              <a:t>25.07.2024</a:t>
            </a:r>
          </a:p>
        </p:txBody>
      </p:sp>
      <p:sp>
        <p:nvSpPr>
          <p:cNvPr id="8" name="Textfeld 7">
            <a:extLst>
              <a:ext uri="{FF2B5EF4-FFF2-40B4-BE49-F238E27FC236}">
                <a16:creationId xmlns:a16="http://schemas.microsoft.com/office/drawing/2014/main" id="{6434B2D3-9B4F-6EDA-0B1B-271FA6A915F5}"/>
              </a:ext>
            </a:extLst>
          </p:cNvPr>
          <p:cNvSpPr txBox="1"/>
          <p:nvPr/>
        </p:nvSpPr>
        <p:spPr>
          <a:xfrm>
            <a:off x="8021691" y="2348880"/>
            <a:ext cx="946340" cy="226591"/>
          </a:xfrm>
          <a:prstGeom prst="rect">
            <a:avLst/>
          </a:prstGeom>
          <a:solidFill>
            <a:srgbClr val="00B050"/>
          </a:solidFill>
        </p:spPr>
        <p:txBody>
          <a:bodyPr wrap="none" lIns="36000" tIns="36000" rIns="36000" bIns="36000" rtlCol="0">
            <a:spAutoFit/>
          </a:bodyPr>
          <a:lstStyle/>
          <a:p>
            <a:r>
              <a:rPr lang="de-CH" sz="1000" b="1" dirty="0">
                <a:solidFill>
                  <a:schemeClr val="bg1"/>
                </a:solidFill>
              </a:rPr>
              <a:t>Zu diskutieren</a:t>
            </a:r>
          </a:p>
        </p:txBody>
      </p:sp>
      <p:sp>
        <p:nvSpPr>
          <p:cNvPr id="9" name="Textfeld 8">
            <a:extLst>
              <a:ext uri="{FF2B5EF4-FFF2-40B4-BE49-F238E27FC236}">
                <a16:creationId xmlns:a16="http://schemas.microsoft.com/office/drawing/2014/main" id="{1A66CB21-DFD1-86FA-9E59-32B36D525351}"/>
              </a:ext>
            </a:extLst>
          </p:cNvPr>
          <p:cNvSpPr txBox="1"/>
          <p:nvPr/>
        </p:nvSpPr>
        <p:spPr>
          <a:xfrm>
            <a:off x="7875481" y="3717032"/>
            <a:ext cx="1089007" cy="226591"/>
          </a:xfrm>
          <a:prstGeom prst="rect">
            <a:avLst/>
          </a:prstGeom>
          <a:solidFill>
            <a:srgbClr val="00B050"/>
          </a:solidFill>
        </p:spPr>
        <p:txBody>
          <a:bodyPr wrap="none" lIns="36000" tIns="36000" rIns="36000" bIns="36000" rtlCol="0">
            <a:spAutoFit/>
          </a:bodyPr>
          <a:lstStyle/>
          <a:p>
            <a:r>
              <a:rPr lang="de-CH" sz="1000" b="1" dirty="0">
                <a:solidFill>
                  <a:schemeClr val="bg1"/>
                </a:solidFill>
              </a:rPr>
              <a:t>Aktueller Stand?</a:t>
            </a:r>
          </a:p>
        </p:txBody>
      </p:sp>
      <p:sp>
        <p:nvSpPr>
          <p:cNvPr id="10" name="Textfeld 9">
            <a:extLst>
              <a:ext uri="{FF2B5EF4-FFF2-40B4-BE49-F238E27FC236}">
                <a16:creationId xmlns:a16="http://schemas.microsoft.com/office/drawing/2014/main" id="{1320EC2A-C0D3-2E9A-A8BA-858571CF7EAA}"/>
              </a:ext>
            </a:extLst>
          </p:cNvPr>
          <p:cNvSpPr txBox="1"/>
          <p:nvPr/>
        </p:nvSpPr>
        <p:spPr>
          <a:xfrm>
            <a:off x="7875480" y="4797152"/>
            <a:ext cx="1089007" cy="226591"/>
          </a:xfrm>
          <a:prstGeom prst="rect">
            <a:avLst/>
          </a:prstGeom>
          <a:solidFill>
            <a:srgbClr val="00B050"/>
          </a:solidFill>
        </p:spPr>
        <p:txBody>
          <a:bodyPr wrap="none" lIns="36000" tIns="36000" rIns="36000" bIns="36000" rtlCol="0">
            <a:spAutoFit/>
          </a:bodyPr>
          <a:lstStyle/>
          <a:p>
            <a:r>
              <a:rPr lang="de-CH" sz="1000" b="1" dirty="0">
                <a:solidFill>
                  <a:schemeClr val="bg1"/>
                </a:solidFill>
              </a:rPr>
              <a:t>Aktueller Stand?</a:t>
            </a:r>
          </a:p>
        </p:txBody>
      </p:sp>
      <p:sp>
        <p:nvSpPr>
          <p:cNvPr id="11" name="Textfeld 10">
            <a:extLst>
              <a:ext uri="{FF2B5EF4-FFF2-40B4-BE49-F238E27FC236}">
                <a16:creationId xmlns:a16="http://schemas.microsoft.com/office/drawing/2014/main" id="{9F17F1B0-8E18-ABC0-A956-09E33C250FFA}"/>
              </a:ext>
            </a:extLst>
          </p:cNvPr>
          <p:cNvSpPr txBox="1"/>
          <p:nvPr/>
        </p:nvSpPr>
        <p:spPr>
          <a:xfrm>
            <a:off x="8168789" y="5866705"/>
            <a:ext cx="789246" cy="226591"/>
          </a:xfrm>
          <a:prstGeom prst="rect">
            <a:avLst/>
          </a:prstGeom>
          <a:solidFill>
            <a:srgbClr val="00B050"/>
          </a:solidFill>
        </p:spPr>
        <p:txBody>
          <a:bodyPr wrap="none" lIns="36000" tIns="36000" rIns="36000" bIns="36000" rtlCol="0">
            <a:spAutoFit/>
          </a:bodyPr>
          <a:lstStyle/>
          <a:p>
            <a:r>
              <a:rPr lang="de-CH" sz="1000" b="1" dirty="0">
                <a:solidFill>
                  <a:schemeClr val="bg1"/>
                </a:solidFill>
              </a:rPr>
              <a:t>Keine News</a:t>
            </a:r>
          </a:p>
        </p:txBody>
      </p:sp>
    </p:spTree>
    <p:extLst>
      <p:ext uri="{BB962C8B-B14F-4D97-AF65-F5344CB8AC3E}">
        <p14:creationId xmlns:p14="http://schemas.microsoft.com/office/powerpoint/2010/main" val="536612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E83F5C-5F95-115C-B13B-D06C0FDB6008}"/>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E2868961-C305-DA05-5803-783AAF06FC5C}"/>
              </a:ext>
            </a:extLst>
          </p:cNvPr>
          <p:cNvSpPr>
            <a:spLocks noGrp="1"/>
          </p:cNvSpPr>
          <p:nvPr>
            <p:ph type="title"/>
          </p:nvPr>
        </p:nvSpPr>
        <p:spPr>
          <a:xfrm>
            <a:off x="467544" y="765299"/>
            <a:ext cx="7848464" cy="612000"/>
          </a:xfrm>
        </p:spPr>
        <p:txBody>
          <a:bodyPr/>
          <a:lstStyle/>
          <a:p>
            <a:r>
              <a:rPr lang="de-CH" sz="3200" dirty="0"/>
              <a:t>GERES Community: Projekte (II)</a:t>
            </a:r>
          </a:p>
        </p:txBody>
      </p:sp>
      <p:sp>
        <p:nvSpPr>
          <p:cNvPr id="4" name="Inhaltsplatzhalter 3">
            <a:extLst>
              <a:ext uri="{FF2B5EF4-FFF2-40B4-BE49-F238E27FC236}">
                <a16:creationId xmlns:a16="http://schemas.microsoft.com/office/drawing/2014/main" id="{79350D09-DD35-F879-AA85-B6FFF96F9F57}"/>
              </a:ext>
            </a:extLst>
          </p:cNvPr>
          <p:cNvSpPr>
            <a:spLocks noGrp="1"/>
          </p:cNvSpPr>
          <p:nvPr>
            <p:ph idx="1"/>
          </p:nvPr>
        </p:nvSpPr>
        <p:spPr>
          <a:xfrm>
            <a:off x="179512" y="1755288"/>
            <a:ext cx="8784976" cy="4266000"/>
          </a:xfrm>
        </p:spPr>
        <p:txBody>
          <a:bodyPr/>
          <a:lstStyle/>
          <a:p>
            <a:pPr>
              <a:buFont typeface="Wingdings" panose="05000000000000000000" pitchFamily="2" charset="2"/>
              <a:buChar char="§"/>
            </a:pPr>
            <a:r>
              <a:rPr lang="de-CH" sz="2400" dirty="0" err="1"/>
              <a:t>Epidemiengesetz</a:t>
            </a:r>
            <a:endParaRPr lang="de-CH" sz="2400" dirty="0"/>
          </a:p>
          <a:p>
            <a:pPr lvl="1">
              <a:buFont typeface="Wingdings" panose="05000000000000000000" pitchFamily="2" charset="2"/>
              <a:buChar char="§"/>
            </a:pPr>
            <a:endParaRPr lang="de-CH" sz="2400" dirty="0"/>
          </a:p>
          <a:p>
            <a:pPr>
              <a:buFont typeface="Wingdings" panose="05000000000000000000" pitchFamily="2" charset="2"/>
              <a:buChar char="§"/>
            </a:pPr>
            <a:endParaRPr lang="de-CH" sz="1200" dirty="0"/>
          </a:p>
          <a:p>
            <a:pPr>
              <a:buFont typeface="Wingdings" panose="05000000000000000000" pitchFamily="2" charset="2"/>
              <a:buChar char="§"/>
            </a:pPr>
            <a:r>
              <a:rPr lang="de-CH" sz="2400" dirty="0"/>
              <a:t>Bestellen (Einzelpersonen-)Basedelivery via Request </a:t>
            </a:r>
            <a:r>
              <a:rPr lang="de-CH" sz="2400" dirty="0" err="1"/>
              <a:t>for</a:t>
            </a:r>
            <a:r>
              <a:rPr lang="de-CH" sz="2400" dirty="0"/>
              <a:t> Data</a:t>
            </a:r>
          </a:p>
          <a:p>
            <a:pPr lvl="1">
              <a:buFont typeface="Wingdings" panose="05000000000000000000" pitchFamily="2" charset="2"/>
              <a:buChar char="§"/>
            </a:pPr>
            <a:r>
              <a:rPr lang="de-CH" sz="1600" dirty="0"/>
              <a:t>BL </a:t>
            </a:r>
            <a:r>
              <a:rPr lang="de-CH" sz="1600" dirty="0" err="1"/>
              <a:t>i.O</a:t>
            </a:r>
            <a:r>
              <a:rPr lang="de-CH" sz="1600" dirty="0"/>
              <a:t>.</a:t>
            </a:r>
          </a:p>
          <a:p>
            <a:pPr lvl="1">
              <a:buFont typeface="Wingdings" panose="05000000000000000000" pitchFamily="2" charset="2"/>
              <a:buChar char="§"/>
            </a:pPr>
            <a:r>
              <a:rPr lang="de-CH" sz="1600" dirty="0"/>
              <a:t>AG Tests noch am Laufen, Ausbreitung noch offen</a:t>
            </a:r>
          </a:p>
          <a:p>
            <a:pPr lvl="1">
              <a:buFont typeface="Wingdings" panose="05000000000000000000" pitchFamily="2" charset="2"/>
              <a:buChar char="§"/>
            </a:pPr>
            <a:endParaRPr lang="de-CH" sz="1600" dirty="0"/>
          </a:p>
          <a:p>
            <a:pPr marL="360000" lvl="1">
              <a:buFont typeface="Wingdings" panose="05000000000000000000" pitchFamily="2" charset="2"/>
              <a:buChar char="§"/>
            </a:pPr>
            <a:r>
              <a:rPr lang="de-CH" sz="2400" dirty="0"/>
              <a:t>SW-Leitfaden</a:t>
            </a:r>
          </a:p>
          <a:p>
            <a:pPr lvl="1">
              <a:buFont typeface="Wingdings" panose="05000000000000000000" pitchFamily="2" charset="2"/>
              <a:buChar char="§"/>
            </a:pPr>
            <a:r>
              <a:rPr lang="de-CH" sz="1600" dirty="0"/>
              <a:t>Störende Sonderzeichen, Zeilenumbruch</a:t>
            </a:r>
          </a:p>
        </p:txBody>
      </p:sp>
      <p:sp>
        <p:nvSpPr>
          <p:cNvPr id="5" name="Textfeld 4">
            <a:extLst>
              <a:ext uri="{FF2B5EF4-FFF2-40B4-BE49-F238E27FC236}">
                <a16:creationId xmlns:a16="http://schemas.microsoft.com/office/drawing/2014/main" id="{05E7D206-498A-2237-47B0-F07CC8AF6699}"/>
              </a:ext>
            </a:extLst>
          </p:cNvPr>
          <p:cNvSpPr txBox="1"/>
          <p:nvPr>
            <p:custDataLst>
              <p:tags r:id="rId1"/>
            </p:custDataLst>
          </p:nvPr>
        </p:nvSpPr>
        <p:spPr>
          <a:xfrm>
            <a:off x="8262027" y="6525344"/>
            <a:ext cx="242374" cy="215444"/>
          </a:xfrm>
          <a:prstGeom prst="rect">
            <a:avLst/>
          </a:prstGeom>
          <a:noFill/>
        </p:spPr>
        <p:txBody>
          <a:bodyPr wrap="none" rtlCol="0">
            <a:spAutoFit/>
          </a:bodyPr>
          <a:lstStyle/>
          <a:p>
            <a:fld id="{46FE9CCA-2A4B-4D28-BED7-E42CF429A5E8}" type="slidenum">
              <a:rPr lang="de-CH" sz="800" smtClean="0"/>
              <a:t>6</a:t>
            </a:fld>
            <a:endParaRPr lang="de-CH" sz="800" dirty="0"/>
          </a:p>
        </p:txBody>
      </p:sp>
      <p:sp>
        <p:nvSpPr>
          <p:cNvPr id="2" name="Textfeld 1">
            <a:extLst>
              <a:ext uri="{FF2B5EF4-FFF2-40B4-BE49-F238E27FC236}">
                <a16:creationId xmlns:a16="http://schemas.microsoft.com/office/drawing/2014/main" id="{9E89BBA8-B877-FFDB-9CA7-F6A77E1DDB28}"/>
              </a:ext>
            </a:extLst>
          </p:cNvPr>
          <p:cNvSpPr txBox="1"/>
          <p:nvPr/>
        </p:nvSpPr>
        <p:spPr>
          <a:xfrm>
            <a:off x="8427613" y="0"/>
            <a:ext cx="704039" cy="215444"/>
          </a:xfrm>
          <a:prstGeom prst="rect">
            <a:avLst/>
          </a:prstGeom>
          <a:noFill/>
        </p:spPr>
        <p:txBody>
          <a:bodyPr wrap="none" rtlCol="0">
            <a:spAutoFit/>
          </a:bodyPr>
          <a:lstStyle/>
          <a:p>
            <a:r>
              <a:rPr lang="de-CH" sz="800" dirty="0"/>
              <a:t>25.07.2024</a:t>
            </a:r>
          </a:p>
        </p:txBody>
      </p:sp>
      <p:sp>
        <p:nvSpPr>
          <p:cNvPr id="7" name="Textfeld 6">
            <a:extLst>
              <a:ext uri="{FF2B5EF4-FFF2-40B4-BE49-F238E27FC236}">
                <a16:creationId xmlns:a16="http://schemas.microsoft.com/office/drawing/2014/main" id="{D385C617-79B8-43CA-E526-A7E907F06E9D}"/>
              </a:ext>
            </a:extLst>
          </p:cNvPr>
          <p:cNvSpPr txBox="1"/>
          <p:nvPr/>
        </p:nvSpPr>
        <p:spPr>
          <a:xfrm>
            <a:off x="8028384" y="2450216"/>
            <a:ext cx="938325" cy="226591"/>
          </a:xfrm>
          <a:prstGeom prst="rect">
            <a:avLst/>
          </a:prstGeom>
          <a:solidFill>
            <a:srgbClr val="00B050"/>
          </a:solidFill>
        </p:spPr>
        <p:txBody>
          <a:bodyPr wrap="none" lIns="36000" tIns="36000" rIns="36000" bIns="36000" rtlCol="0">
            <a:spAutoFit/>
          </a:bodyPr>
          <a:lstStyle/>
          <a:p>
            <a:r>
              <a:rPr lang="de-CH" sz="1000" b="1" dirty="0">
                <a:solidFill>
                  <a:schemeClr val="bg1"/>
                </a:solidFill>
              </a:rPr>
              <a:t>IB, </a:t>
            </a:r>
            <a:r>
              <a:rPr lang="de-CH" sz="1000" b="1" dirty="0" err="1">
                <a:solidFill>
                  <a:schemeClr val="bg1"/>
                </a:solidFill>
              </a:rPr>
              <a:t>any</a:t>
            </a:r>
            <a:r>
              <a:rPr lang="de-CH" sz="1000" b="1" dirty="0">
                <a:solidFill>
                  <a:schemeClr val="bg1"/>
                </a:solidFill>
              </a:rPr>
              <a:t> News?</a:t>
            </a:r>
          </a:p>
        </p:txBody>
      </p:sp>
      <p:sp>
        <p:nvSpPr>
          <p:cNvPr id="8" name="Textfeld 7">
            <a:extLst>
              <a:ext uri="{FF2B5EF4-FFF2-40B4-BE49-F238E27FC236}">
                <a16:creationId xmlns:a16="http://schemas.microsoft.com/office/drawing/2014/main" id="{034F6ED1-5E2D-2673-5A44-C10AE223CEA7}"/>
              </a:ext>
            </a:extLst>
          </p:cNvPr>
          <p:cNvSpPr txBox="1"/>
          <p:nvPr/>
        </p:nvSpPr>
        <p:spPr>
          <a:xfrm>
            <a:off x="7896320" y="3612071"/>
            <a:ext cx="1068168" cy="226591"/>
          </a:xfrm>
          <a:prstGeom prst="rect">
            <a:avLst/>
          </a:prstGeom>
          <a:solidFill>
            <a:srgbClr val="00B050"/>
          </a:solidFill>
        </p:spPr>
        <p:txBody>
          <a:bodyPr wrap="none" lIns="36000" tIns="36000" rIns="36000" bIns="36000" rtlCol="0">
            <a:spAutoFit/>
          </a:bodyPr>
          <a:lstStyle/>
          <a:p>
            <a:r>
              <a:rPr lang="de-CH" sz="1000" b="1" dirty="0">
                <a:solidFill>
                  <a:schemeClr val="bg1"/>
                </a:solidFill>
              </a:rPr>
              <a:t>Test AG/VEMAG</a:t>
            </a:r>
          </a:p>
        </p:txBody>
      </p:sp>
      <p:sp>
        <p:nvSpPr>
          <p:cNvPr id="9" name="Textfeld 8">
            <a:extLst>
              <a:ext uri="{FF2B5EF4-FFF2-40B4-BE49-F238E27FC236}">
                <a16:creationId xmlns:a16="http://schemas.microsoft.com/office/drawing/2014/main" id="{E42D1963-7EAF-5D61-C7CA-E64BEB50FD14}"/>
              </a:ext>
            </a:extLst>
          </p:cNvPr>
          <p:cNvSpPr txBox="1"/>
          <p:nvPr/>
        </p:nvSpPr>
        <p:spPr>
          <a:xfrm>
            <a:off x="6660232" y="4684988"/>
            <a:ext cx="2281641" cy="226591"/>
          </a:xfrm>
          <a:prstGeom prst="rect">
            <a:avLst/>
          </a:prstGeom>
          <a:solidFill>
            <a:srgbClr val="00B050"/>
          </a:solidFill>
        </p:spPr>
        <p:txBody>
          <a:bodyPr wrap="none" lIns="36000" tIns="36000" rIns="36000" bIns="36000" rtlCol="0">
            <a:spAutoFit/>
          </a:bodyPr>
          <a:lstStyle/>
          <a:p>
            <a:r>
              <a:rPr lang="de-CH" sz="1000" b="1" dirty="0">
                <a:solidFill>
                  <a:schemeClr val="bg1"/>
                </a:solidFill>
              </a:rPr>
              <a:t>Leitfaden für SW-Hersteller, Kap. 5.5</a:t>
            </a:r>
          </a:p>
        </p:txBody>
      </p:sp>
    </p:spTree>
    <p:extLst>
      <p:ext uri="{BB962C8B-B14F-4D97-AF65-F5344CB8AC3E}">
        <p14:creationId xmlns:p14="http://schemas.microsoft.com/office/powerpoint/2010/main" val="3440119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5D1D02-C66B-D889-6C00-FD8ED5DF66B8}"/>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9A33946B-7C7D-1C44-CA7A-3DFDF68D95DA}"/>
              </a:ext>
            </a:extLst>
          </p:cNvPr>
          <p:cNvSpPr>
            <a:spLocks noGrp="1"/>
          </p:cNvSpPr>
          <p:nvPr>
            <p:ph type="title"/>
          </p:nvPr>
        </p:nvSpPr>
        <p:spPr>
          <a:xfrm>
            <a:off x="467543" y="765299"/>
            <a:ext cx="8514821" cy="612000"/>
          </a:xfrm>
        </p:spPr>
        <p:txBody>
          <a:bodyPr/>
          <a:lstStyle/>
          <a:p>
            <a:r>
              <a:rPr lang="de-CH" sz="3200" dirty="0"/>
              <a:t>Aktuelle Herausforderungen (I) </a:t>
            </a:r>
          </a:p>
        </p:txBody>
      </p:sp>
      <p:graphicFrame>
        <p:nvGraphicFramePr>
          <p:cNvPr id="2" name="Tabelle 1">
            <a:extLst>
              <a:ext uri="{FF2B5EF4-FFF2-40B4-BE49-F238E27FC236}">
                <a16:creationId xmlns:a16="http://schemas.microsoft.com/office/drawing/2014/main" id="{3A4835AB-02AD-BF21-FFE0-2D14CAE87C28}"/>
              </a:ext>
            </a:extLst>
          </p:cNvPr>
          <p:cNvGraphicFramePr>
            <a:graphicFrameLocks noGrp="1"/>
          </p:cNvGraphicFramePr>
          <p:nvPr>
            <p:extLst>
              <p:ext uri="{D42A27DB-BD31-4B8C-83A1-F6EECF244321}">
                <p14:modId xmlns:p14="http://schemas.microsoft.com/office/powerpoint/2010/main" val="359442380"/>
              </p:ext>
            </p:extLst>
          </p:nvPr>
        </p:nvGraphicFramePr>
        <p:xfrm>
          <a:off x="470797" y="1345010"/>
          <a:ext cx="8514821" cy="385324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606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dirty="0"/>
                        <a:t>Thema:</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a:t>Es kann nicht vor bestehende Geschäftsfälle gebucht werden (z. B. vor Wegzug).</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kern="1200" dirty="0">
                          <a:solidFill>
                            <a:schemeClr val="dk1"/>
                          </a:solidFill>
                          <a:latin typeface="+mn-lt"/>
                          <a:ea typeface="+mn-ea"/>
                          <a:cs typeface="+mn-cs"/>
                        </a:rPr>
                        <a:t>Probleme:</a:t>
                      </a:r>
                    </a:p>
                    <a:p>
                      <a:pPr marL="176213" marR="0" lvl="0" indent="-176213"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CH" sz="1600" dirty="0"/>
                        <a:t>Datenbezüger (SERAFE, Landeskirchen, u.a. können dieses Vorgehen nicht automatisch bearbeiten!)</a:t>
                      </a:r>
                    </a:p>
                    <a:p>
                      <a:pPr marL="176213" marR="0" lvl="0" indent="-176213"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CH" sz="1600" dirty="0"/>
                        <a:t>Spätere DB-Änderungen (siehe Migration auf eCH0020V3) bringen massiven Abklärungsaufwand mit sich.</a:t>
                      </a:r>
                    </a:p>
                    <a:p>
                      <a:pPr marL="176213" marR="0" lvl="0" indent="-176213"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de-CH"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kern="1200" dirty="0">
                          <a:solidFill>
                            <a:schemeClr val="dk1"/>
                          </a:solidFill>
                          <a:latin typeface="+mn-lt"/>
                          <a:ea typeface="+mn-ea"/>
                          <a:cs typeface="+mn-cs"/>
                        </a:rPr>
                        <a:t>Beispiel:</a:t>
                      </a:r>
                    </a:p>
                    <a:p>
                      <a:pPr marL="176213" marR="0" lvl="0" indent="-176213"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CH" sz="14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kern="1200" dirty="0">
                          <a:solidFill>
                            <a:schemeClr val="dk1"/>
                          </a:solidFill>
                          <a:latin typeface="+mn-lt"/>
                          <a:ea typeface="+mn-ea"/>
                          <a:cs typeface="+mn-cs"/>
                        </a:rPr>
                        <a:t>Aktueller Stand:</a:t>
                      </a:r>
                    </a:p>
                    <a:p>
                      <a:pPr algn="l"/>
                      <a:r>
                        <a:rPr lang="de-CH" sz="1600" kern="1200" dirty="0">
                          <a:solidFill>
                            <a:schemeClr val="dk1"/>
                          </a:solidFill>
                          <a:effectLst/>
                          <a:latin typeface="+mn-lt"/>
                          <a:ea typeface="+mn-ea"/>
                          <a:cs typeface="+mn-cs"/>
                        </a:rPr>
                        <a:t>H, V, G 		sind </a:t>
                      </a:r>
                      <a:r>
                        <a:rPr lang="de-CH" sz="1600" kern="1200" dirty="0" err="1">
                          <a:solidFill>
                            <a:schemeClr val="dk1"/>
                          </a:solidFill>
                          <a:effectLst/>
                          <a:latin typeface="+mn-lt"/>
                          <a:ea typeface="+mn-ea"/>
                          <a:cs typeface="+mn-cs"/>
                        </a:rPr>
                        <a:t>i.O</a:t>
                      </a:r>
                      <a:r>
                        <a:rPr lang="de-CH" sz="1600" kern="1200" dirty="0">
                          <a:solidFill>
                            <a:schemeClr val="dk1"/>
                          </a:solidFill>
                          <a:effectLst/>
                          <a:latin typeface="+mn-lt"/>
                          <a:ea typeface="+mn-ea"/>
                          <a:cs typeface="+mn-cs"/>
                        </a:rPr>
                        <a:t>.</a:t>
                      </a:r>
                    </a:p>
                    <a:p>
                      <a:pPr algn="l"/>
                      <a:endParaRPr lang="de-CH" sz="1600" kern="1200" dirty="0">
                        <a:solidFill>
                          <a:schemeClr val="dk1"/>
                        </a:solidFill>
                        <a:effectLst/>
                        <a:latin typeface="+mn-lt"/>
                        <a:ea typeface="+mn-ea"/>
                        <a:cs typeface="+mn-cs"/>
                      </a:endParaRPr>
                    </a:p>
                    <a:p>
                      <a:pPr algn="l"/>
                      <a:r>
                        <a:rPr lang="de-CH" sz="1600" kern="1200" dirty="0">
                          <a:solidFill>
                            <a:schemeClr val="dk1"/>
                          </a:solidFill>
                          <a:effectLst/>
                          <a:latin typeface="+mn-lt"/>
                          <a:ea typeface="+mn-ea"/>
                          <a:cs typeface="+mn-cs"/>
                        </a:rPr>
                        <a:t>I, A, D		aktueller Stand?</a:t>
                      </a:r>
                    </a:p>
                  </a:txBody>
                  <a:tcPr/>
                </a:tc>
                <a:extLst>
                  <a:ext uri="{0D108BD9-81ED-4DB2-BD59-A6C34878D82A}">
                    <a16:rowId xmlns:a16="http://schemas.microsoft.com/office/drawing/2014/main" val="2551045776"/>
                  </a:ext>
                </a:extLst>
              </a:tr>
            </a:tbl>
          </a:graphicData>
        </a:graphic>
      </p:graphicFrame>
      <p:pic>
        <p:nvPicPr>
          <p:cNvPr id="4" name="Picture 4" descr="3d Man Thumbs Up Stock Photos, Pictures &amp; Royalty-Free Images - iStock">
            <a:extLst>
              <a:ext uri="{FF2B5EF4-FFF2-40B4-BE49-F238E27FC236}">
                <a16:creationId xmlns:a16="http://schemas.microsoft.com/office/drawing/2014/main" id="{1D97660E-9282-5F64-E688-7BD6D618D6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4629" y="45435"/>
            <a:ext cx="1299575" cy="1299575"/>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BA76E36F-E203-0396-57BE-7840E9C91E61}"/>
              </a:ext>
            </a:extLst>
          </p:cNvPr>
          <p:cNvSpPr txBox="1"/>
          <p:nvPr>
            <p:custDataLst>
              <p:tags r:id="rId1"/>
            </p:custDataLst>
          </p:nvPr>
        </p:nvSpPr>
        <p:spPr>
          <a:xfrm>
            <a:off x="8262027" y="6525344"/>
            <a:ext cx="242374" cy="215444"/>
          </a:xfrm>
          <a:prstGeom prst="rect">
            <a:avLst/>
          </a:prstGeom>
          <a:noFill/>
        </p:spPr>
        <p:txBody>
          <a:bodyPr wrap="none" rtlCol="0">
            <a:spAutoFit/>
          </a:bodyPr>
          <a:lstStyle/>
          <a:p>
            <a:fld id="{F8769A32-334D-4140-894F-3F62C59D6427}" type="slidenum">
              <a:rPr lang="de-CH" sz="800" smtClean="0"/>
              <a:t>7</a:t>
            </a:fld>
            <a:endParaRPr lang="de-CH" sz="800" dirty="0"/>
          </a:p>
        </p:txBody>
      </p:sp>
      <p:sp>
        <p:nvSpPr>
          <p:cNvPr id="5" name="Textfeld 4">
            <a:extLst>
              <a:ext uri="{FF2B5EF4-FFF2-40B4-BE49-F238E27FC236}">
                <a16:creationId xmlns:a16="http://schemas.microsoft.com/office/drawing/2014/main" id="{556451D4-684D-BFF6-7E3A-475EBEA521F7}"/>
              </a:ext>
            </a:extLst>
          </p:cNvPr>
          <p:cNvSpPr txBox="1"/>
          <p:nvPr/>
        </p:nvSpPr>
        <p:spPr>
          <a:xfrm rot="16200000">
            <a:off x="8230181" y="459422"/>
            <a:ext cx="1261884" cy="369332"/>
          </a:xfrm>
          <a:prstGeom prst="rect">
            <a:avLst/>
          </a:prstGeom>
          <a:noFill/>
        </p:spPr>
        <p:txBody>
          <a:bodyPr wrap="none" rtlCol="0">
            <a:spAutoFit/>
          </a:bodyPr>
          <a:lstStyle/>
          <a:p>
            <a:r>
              <a:rPr lang="de-CH" b="1" dirty="0">
                <a:solidFill>
                  <a:srgbClr val="00B050"/>
                </a:solidFill>
              </a:rPr>
              <a:t>technisch</a:t>
            </a:r>
          </a:p>
        </p:txBody>
      </p:sp>
      <p:sp>
        <p:nvSpPr>
          <p:cNvPr id="9" name="Textfeld 8">
            <a:extLst>
              <a:ext uri="{FF2B5EF4-FFF2-40B4-BE49-F238E27FC236}">
                <a16:creationId xmlns:a16="http://schemas.microsoft.com/office/drawing/2014/main" id="{A87AE966-6016-F138-AD0F-775553B79CCB}"/>
              </a:ext>
            </a:extLst>
          </p:cNvPr>
          <p:cNvSpPr txBox="1"/>
          <p:nvPr/>
        </p:nvSpPr>
        <p:spPr>
          <a:xfrm>
            <a:off x="8427613" y="0"/>
            <a:ext cx="704039" cy="215444"/>
          </a:xfrm>
          <a:prstGeom prst="rect">
            <a:avLst/>
          </a:prstGeom>
          <a:noFill/>
        </p:spPr>
        <p:txBody>
          <a:bodyPr wrap="none" rtlCol="0">
            <a:spAutoFit/>
          </a:bodyPr>
          <a:lstStyle/>
          <a:p>
            <a:r>
              <a:rPr lang="de-CH" sz="800" dirty="0"/>
              <a:t>25.07.2024</a:t>
            </a:r>
          </a:p>
        </p:txBody>
      </p:sp>
    </p:spTree>
    <p:extLst>
      <p:ext uri="{BB962C8B-B14F-4D97-AF65-F5344CB8AC3E}">
        <p14:creationId xmlns:p14="http://schemas.microsoft.com/office/powerpoint/2010/main" val="1951507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8B35EA-5509-5DE9-3BF1-827EB5290823}"/>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BB6A2207-00AE-311C-36FE-CC83139191B3}"/>
              </a:ext>
            </a:extLst>
          </p:cNvPr>
          <p:cNvSpPr>
            <a:spLocks noGrp="1"/>
          </p:cNvSpPr>
          <p:nvPr>
            <p:ph type="title"/>
          </p:nvPr>
        </p:nvSpPr>
        <p:spPr>
          <a:xfrm>
            <a:off x="467543" y="765299"/>
            <a:ext cx="8514821" cy="612000"/>
          </a:xfrm>
        </p:spPr>
        <p:txBody>
          <a:bodyPr/>
          <a:lstStyle/>
          <a:p>
            <a:r>
              <a:rPr lang="de-CH" sz="3200" dirty="0"/>
              <a:t>Aktuelle Herausforderungen (III) </a:t>
            </a:r>
          </a:p>
        </p:txBody>
      </p:sp>
      <p:graphicFrame>
        <p:nvGraphicFramePr>
          <p:cNvPr id="2" name="Tabelle 1">
            <a:extLst>
              <a:ext uri="{FF2B5EF4-FFF2-40B4-BE49-F238E27FC236}">
                <a16:creationId xmlns:a16="http://schemas.microsoft.com/office/drawing/2014/main" id="{5B6A2F05-7773-BC0E-55DD-320264B65D54}"/>
              </a:ext>
            </a:extLst>
          </p:cNvPr>
          <p:cNvGraphicFramePr>
            <a:graphicFrameLocks noGrp="1"/>
          </p:cNvGraphicFramePr>
          <p:nvPr>
            <p:extLst>
              <p:ext uri="{D42A27DB-BD31-4B8C-83A1-F6EECF244321}">
                <p14:modId xmlns:p14="http://schemas.microsoft.com/office/powerpoint/2010/main" val="1878950138"/>
              </p:ext>
            </p:extLst>
          </p:nvPr>
        </p:nvGraphicFramePr>
        <p:xfrm>
          <a:off x="470797" y="1345010"/>
          <a:ext cx="8514821" cy="487432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606132">
                <a:tc>
                  <a:txBody>
                    <a:bodyPr/>
                    <a:lstStyle/>
                    <a:p>
                      <a:r>
                        <a:rPr lang="de-CH" sz="1600" b="1" i="0" kern="1200" dirty="0">
                          <a:solidFill>
                            <a:schemeClr val="dk1"/>
                          </a:solidFill>
                          <a:effectLst/>
                          <a:latin typeface="+mn-lt"/>
                          <a:ea typeface="+mn-ea"/>
                          <a:cs typeface="+mn-cs"/>
                        </a:rPr>
                        <a:t>Thema:</a:t>
                      </a:r>
                    </a:p>
                    <a:p>
                      <a:r>
                        <a:rPr lang="de-CH" sz="1600" b="0" i="0" kern="1200" dirty="0">
                          <a:solidFill>
                            <a:schemeClr val="dk1"/>
                          </a:solidFill>
                          <a:effectLst/>
                          <a:latin typeface="+mn-lt"/>
                          <a:ea typeface="+mn-ea"/>
                          <a:cs typeface="+mn-cs"/>
                        </a:rPr>
                        <a:t>a) Im </a:t>
                      </a:r>
                      <a:r>
                        <a:rPr lang="de-CH" sz="1600" b="1" i="0" kern="1200" dirty="0">
                          <a:solidFill>
                            <a:schemeClr val="dk1"/>
                          </a:solidFill>
                          <a:effectLst/>
                          <a:latin typeface="+mn-lt"/>
                          <a:ea typeface="+mn-ea"/>
                          <a:cs typeface="+mn-cs"/>
                        </a:rPr>
                        <a:t>Basedelivery</a:t>
                      </a:r>
                      <a:r>
                        <a:rPr lang="de-CH" sz="1600" b="0" i="0" kern="1200" dirty="0">
                          <a:solidFill>
                            <a:schemeClr val="dk1"/>
                          </a:solidFill>
                          <a:effectLst/>
                          <a:latin typeface="+mn-lt"/>
                          <a:ea typeface="+mn-ea"/>
                          <a:cs typeface="+mn-cs"/>
                        </a:rPr>
                        <a:t> wird bei Personen mit bis anhin leerem Feld Zivilstandsdatum als </a:t>
                      </a:r>
                      <a:r>
                        <a:rPr lang="de-CH" sz="1600" b="0" i="0" kern="1200" dirty="0" err="1">
                          <a:solidFill>
                            <a:schemeClr val="dk1"/>
                          </a:solidFill>
                          <a:effectLst/>
                          <a:latin typeface="+mn-lt"/>
                          <a:ea typeface="+mn-ea"/>
                          <a:cs typeface="+mn-cs"/>
                        </a:rPr>
                        <a:t>Defaultwert</a:t>
                      </a:r>
                      <a:r>
                        <a:rPr lang="de-CH" sz="1600" b="0" i="0" kern="1200" dirty="0">
                          <a:solidFill>
                            <a:schemeClr val="dk1"/>
                          </a:solidFill>
                          <a:effectLst/>
                          <a:latin typeface="+mn-lt"/>
                          <a:ea typeface="+mn-ea"/>
                          <a:cs typeface="+mn-cs"/>
                        </a:rPr>
                        <a:t> das Geburtsdatum hineingeschrieben. In den Fällen von ledigen Personen ist dies korrekt, bei verheirateten, geschiedenen, verwitweten ist es fachlich falsch und kann so den Umsystemen nicht weitergegeben werden.</a:t>
                      </a:r>
                    </a:p>
                    <a:p>
                      <a:endParaRPr lang="de-CH" sz="1600" b="0" i="0" kern="1200" dirty="0">
                        <a:solidFill>
                          <a:schemeClr val="dk1"/>
                        </a:solidFill>
                        <a:effectLst/>
                        <a:latin typeface="+mn-lt"/>
                        <a:ea typeface="+mn-ea"/>
                        <a:cs typeface="+mn-cs"/>
                      </a:endParaRPr>
                    </a:p>
                    <a:p>
                      <a:r>
                        <a:rPr lang="de-CH" sz="1600" b="0" i="0" kern="1200" dirty="0">
                          <a:solidFill>
                            <a:schemeClr val="dk1"/>
                          </a:solidFill>
                          <a:effectLst/>
                          <a:latin typeface="+mn-lt"/>
                          <a:ea typeface="+mn-ea"/>
                          <a:cs typeface="+mn-cs"/>
                        </a:rPr>
                        <a:t>b) Im Basedelivery wird bei Aufenthaltern defaultmässig die Meldegemeinde statt dem korrekten Zuzugsort (die zum Zeitpunkt gültige Niederlassungsgemeinde) geliefert.</a:t>
                      </a:r>
                    </a:p>
                    <a:p>
                      <a:endParaRPr lang="de-CH" sz="1100" b="0" i="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sz="1100" dirty="0">
                          <a:hlinkClick r:id="rId3"/>
                        </a:rPr>
                        <a:t>https://confluence.bedag.ch/display/extgeres/Details+Problem+3</a:t>
                      </a:r>
                      <a:endParaRPr lang="de-CH" sz="11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1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dirty="0"/>
                        <a:t>Probleme: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CH" sz="1600" dirty="0"/>
                        <a:t>GBL-995, falsche </a:t>
                      </a:r>
                      <a:r>
                        <a:rPr lang="de-CH" sz="1600" dirty="0" err="1"/>
                        <a:t>Defaultwerte</a:t>
                      </a:r>
                      <a:endParaRPr lang="de-CH" sz="1600" dirty="0"/>
                    </a:p>
                  </a:txBody>
                  <a:tcPr/>
                </a:tc>
                <a:tc>
                  <a:txBody>
                    <a:bodyPr/>
                    <a:lstStyle/>
                    <a:p>
                      <a:pPr marL="342900" indent="-342900">
                        <a:buAutoNum type="alphaLcParenR"/>
                      </a:pPr>
                      <a:r>
                        <a:rPr lang="de-CH" sz="1600" dirty="0"/>
                        <a:t>Im AG kennen wir das Problem ab </a:t>
                      </a:r>
                      <a:r>
                        <a:rPr lang="de-CH" sz="1600" dirty="0" err="1"/>
                        <a:t>Basedelivery</a:t>
                      </a:r>
                      <a:r>
                        <a:rPr lang="de-CH" sz="1600" dirty="0"/>
                        <a:t> nicht, zwei Fälle bekannt, aber nicht aus Datenabgleich (</a:t>
                      </a:r>
                      <a:r>
                        <a:rPr lang="de-CH" sz="1600" dirty="0" err="1"/>
                        <a:t>Full-Reuenthal</a:t>
                      </a:r>
                      <a:r>
                        <a:rPr lang="de-CH" sz="1600" dirty="0"/>
                        <a:t> E002495 und Teufenthal (AG) 12168).</a:t>
                      </a:r>
                    </a:p>
                    <a:p>
                      <a:pPr marL="342900" indent="-342900">
                        <a:buAutoNum type="alphaLcParenR"/>
                      </a:pPr>
                      <a:endParaRPr lang="de-CH" sz="1600" dirty="0"/>
                    </a:p>
                    <a:p>
                      <a:pPr marL="342900" indent="-342900">
                        <a:buAutoNum type="alphaLcParenR"/>
                      </a:pPr>
                      <a:r>
                        <a:rPr lang="de-CH" sz="1600" dirty="0"/>
                        <a:t>Vermutlich ab </a:t>
                      </a:r>
                      <a:r>
                        <a:rPr lang="de-CH" sz="1600" dirty="0" err="1"/>
                        <a:t>GeSoft</a:t>
                      </a:r>
                      <a:r>
                        <a:rPr lang="de-CH" sz="1600" dirty="0"/>
                        <a:t>, im Aargau keine Gemeinde mehr.</a:t>
                      </a:r>
                    </a:p>
                  </a:txBody>
                  <a:tcPr/>
                </a:tc>
                <a:extLst>
                  <a:ext uri="{0D108BD9-81ED-4DB2-BD59-A6C34878D82A}">
                    <a16:rowId xmlns:a16="http://schemas.microsoft.com/office/drawing/2014/main" val="2551045776"/>
                  </a:ext>
                </a:extLst>
              </a:tr>
            </a:tbl>
          </a:graphicData>
        </a:graphic>
      </p:graphicFrame>
      <p:pic>
        <p:nvPicPr>
          <p:cNvPr id="4" name="Picture 4" descr="3d Man Thumbs Up Stock Photos, Pictures &amp; Royalty-Free Images - iStock">
            <a:extLst>
              <a:ext uri="{FF2B5EF4-FFF2-40B4-BE49-F238E27FC236}">
                <a16:creationId xmlns:a16="http://schemas.microsoft.com/office/drawing/2014/main" id="{55BC1412-25F4-DCD1-C8EE-A5EF5E208F4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74629" y="45435"/>
            <a:ext cx="1299575" cy="1299575"/>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B36AFBB9-B0BD-42C1-70C1-C29C25A5B6C2}"/>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581B7F1F-AC28-4725-93B3-875F33F265C5}" type="slidenum">
              <a:rPr lang="de-CH" sz="800" smtClean="0"/>
              <a:t>8</a:t>
            </a:fld>
            <a:endParaRPr lang="de-CH" sz="800" dirty="0"/>
          </a:p>
        </p:txBody>
      </p:sp>
      <p:sp>
        <p:nvSpPr>
          <p:cNvPr id="5" name="Textfeld 4">
            <a:extLst>
              <a:ext uri="{FF2B5EF4-FFF2-40B4-BE49-F238E27FC236}">
                <a16:creationId xmlns:a16="http://schemas.microsoft.com/office/drawing/2014/main" id="{2B7B5187-1D51-B84B-01AD-521E47558E76}"/>
              </a:ext>
            </a:extLst>
          </p:cNvPr>
          <p:cNvSpPr txBox="1"/>
          <p:nvPr/>
        </p:nvSpPr>
        <p:spPr>
          <a:xfrm rot="16200000">
            <a:off x="8249419" y="459422"/>
            <a:ext cx="1223412" cy="369332"/>
          </a:xfrm>
          <a:prstGeom prst="rect">
            <a:avLst/>
          </a:prstGeom>
          <a:noFill/>
        </p:spPr>
        <p:txBody>
          <a:bodyPr wrap="none" rtlCol="0">
            <a:spAutoFit/>
          </a:bodyPr>
          <a:lstStyle/>
          <a:p>
            <a:r>
              <a:rPr lang="de-CH" b="1" dirty="0">
                <a:solidFill>
                  <a:srgbClr val="00B050"/>
                </a:solidFill>
              </a:rPr>
              <a:t>Bestände</a:t>
            </a:r>
          </a:p>
        </p:txBody>
      </p:sp>
      <p:sp>
        <p:nvSpPr>
          <p:cNvPr id="7" name="Textfeld 6">
            <a:extLst>
              <a:ext uri="{FF2B5EF4-FFF2-40B4-BE49-F238E27FC236}">
                <a16:creationId xmlns:a16="http://schemas.microsoft.com/office/drawing/2014/main" id="{15E1737B-170D-9E5B-6E55-78B80BD290DE}"/>
              </a:ext>
            </a:extLst>
          </p:cNvPr>
          <p:cNvSpPr txBox="1"/>
          <p:nvPr/>
        </p:nvSpPr>
        <p:spPr>
          <a:xfrm>
            <a:off x="8427613" y="0"/>
            <a:ext cx="704039" cy="215444"/>
          </a:xfrm>
          <a:prstGeom prst="rect">
            <a:avLst/>
          </a:prstGeom>
          <a:noFill/>
        </p:spPr>
        <p:txBody>
          <a:bodyPr wrap="none" rtlCol="0">
            <a:spAutoFit/>
          </a:bodyPr>
          <a:lstStyle/>
          <a:p>
            <a:r>
              <a:rPr lang="de-CH" sz="800" dirty="0"/>
              <a:t>25.07.2024</a:t>
            </a:r>
          </a:p>
        </p:txBody>
      </p:sp>
      <p:sp>
        <p:nvSpPr>
          <p:cNvPr id="9" name="Textfeld 8">
            <a:extLst>
              <a:ext uri="{FF2B5EF4-FFF2-40B4-BE49-F238E27FC236}">
                <a16:creationId xmlns:a16="http://schemas.microsoft.com/office/drawing/2014/main" id="{F850EA56-4484-E562-4571-E50C6A2EDFDF}"/>
              </a:ext>
            </a:extLst>
          </p:cNvPr>
          <p:cNvSpPr txBox="1"/>
          <p:nvPr/>
        </p:nvSpPr>
        <p:spPr>
          <a:xfrm>
            <a:off x="8269783" y="6190704"/>
            <a:ext cx="861382" cy="226591"/>
          </a:xfrm>
          <a:prstGeom prst="rect">
            <a:avLst/>
          </a:prstGeom>
          <a:solidFill>
            <a:srgbClr val="00B050"/>
          </a:solidFill>
        </p:spPr>
        <p:txBody>
          <a:bodyPr wrap="none" lIns="36000" tIns="36000" rIns="36000" bIns="36000" rtlCol="0">
            <a:spAutoFit/>
          </a:bodyPr>
          <a:lstStyle/>
          <a:p>
            <a:pPr algn="r"/>
            <a:r>
              <a:rPr lang="de-CH" sz="1000" b="1" dirty="0">
                <a:solidFill>
                  <a:schemeClr val="bg1"/>
                </a:solidFill>
              </a:rPr>
              <a:t>Ines Brunner</a:t>
            </a:r>
          </a:p>
        </p:txBody>
      </p:sp>
    </p:spTree>
    <p:extLst>
      <p:ext uri="{BB962C8B-B14F-4D97-AF65-F5344CB8AC3E}">
        <p14:creationId xmlns:p14="http://schemas.microsoft.com/office/powerpoint/2010/main" val="2062341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3BCBE4-5989-7EA6-6B0B-A7B0E3FE3882}"/>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D77D647C-22B3-281E-5E77-CE5853D2F0EC}"/>
              </a:ext>
            </a:extLst>
          </p:cNvPr>
          <p:cNvSpPr>
            <a:spLocks noGrp="1"/>
          </p:cNvSpPr>
          <p:nvPr>
            <p:ph type="title"/>
          </p:nvPr>
        </p:nvSpPr>
        <p:spPr>
          <a:xfrm>
            <a:off x="467543" y="765299"/>
            <a:ext cx="8514821" cy="612000"/>
          </a:xfrm>
        </p:spPr>
        <p:txBody>
          <a:bodyPr/>
          <a:lstStyle/>
          <a:p>
            <a:r>
              <a:rPr lang="de-CH" sz="3200" dirty="0"/>
              <a:t>Aktuelle Herausforderungen (IV) </a:t>
            </a:r>
          </a:p>
        </p:txBody>
      </p:sp>
      <p:graphicFrame>
        <p:nvGraphicFramePr>
          <p:cNvPr id="2" name="Tabelle 1">
            <a:extLst>
              <a:ext uri="{FF2B5EF4-FFF2-40B4-BE49-F238E27FC236}">
                <a16:creationId xmlns:a16="http://schemas.microsoft.com/office/drawing/2014/main" id="{A68DE938-07EB-380F-EB25-36A122BCFA28}"/>
              </a:ext>
            </a:extLst>
          </p:cNvPr>
          <p:cNvGraphicFramePr>
            <a:graphicFrameLocks noGrp="1"/>
          </p:cNvGraphicFramePr>
          <p:nvPr>
            <p:extLst>
              <p:ext uri="{D42A27DB-BD31-4B8C-83A1-F6EECF244321}">
                <p14:modId xmlns:p14="http://schemas.microsoft.com/office/powerpoint/2010/main" val="2722272048"/>
              </p:ext>
            </p:extLst>
          </p:nvPr>
        </p:nvGraphicFramePr>
        <p:xfrm>
          <a:off x="470797" y="1345010"/>
          <a:ext cx="8514821" cy="3396049"/>
        </p:xfrm>
        <a:graphic>
          <a:graphicData uri="http://schemas.openxmlformats.org/drawingml/2006/table">
            <a:tbl>
              <a:tblPr firstRow="1" bandRow="1">
                <a:tableStyleId>{5C22544A-7EE6-4342-B048-85BDC9FD1C3A}</a:tableStyleId>
              </a:tblPr>
              <a:tblGrid>
                <a:gridCol w="4248474">
                  <a:extLst>
                    <a:ext uri="{9D8B030D-6E8A-4147-A177-3AD203B41FA5}">
                      <a16:colId xmlns:a16="http://schemas.microsoft.com/office/drawing/2014/main" val="3310495788"/>
                    </a:ext>
                  </a:extLst>
                </a:gridCol>
                <a:gridCol w="4266347">
                  <a:extLst>
                    <a:ext uri="{9D8B030D-6E8A-4147-A177-3AD203B41FA5}">
                      <a16:colId xmlns:a16="http://schemas.microsoft.com/office/drawing/2014/main" val="192557977"/>
                    </a:ext>
                  </a:extLst>
                </a:gridCol>
              </a:tblGrid>
              <a:tr h="378529">
                <a:tc>
                  <a:txBody>
                    <a:bodyPr/>
                    <a:lstStyle/>
                    <a:p>
                      <a:endParaRPr lang="de-CH" dirty="0"/>
                    </a:p>
                  </a:txBody>
                  <a:tcPr/>
                </a:tc>
                <a:tc>
                  <a:txBody>
                    <a:bodyPr/>
                    <a:lstStyle/>
                    <a:p>
                      <a:r>
                        <a:rPr lang="de-CH" dirty="0"/>
                        <a:t>Lösung, 05.09.2024</a:t>
                      </a:r>
                    </a:p>
                  </a:txBody>
                  <a:tcPr/>
                </a:tc>
                <a:extLst>
                  <a:ext uri="{0D108BD9-81ED-4DB2-BD59-A6C34878D82A}">
                    <a16:rowId xmlns:a16="http://schemas.microsoft.com/office/drawing/2014/main" val="3878415857"/>
                  </a:ext>
                </a:extLst>
              </a:tr>
              <a:tr h="3511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b="1" dirty="0"/>
                        <a:t>Thema:</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600" b="0" dirty="0"/>
                        <a:t>Vorgehen beim SW-Wechsel optimieren, damit zum Umstellungstermin weniger Zeit gebraucht wird.</a:t>
                      </a:r>
                    </a:p>
                    <a:p>
                      <a:endParaRPr lang="de-CH" sz="1600" dirty="0"/>
                    </a:p>
                    <a:p>
                      <a:r>
                        <a:rPr lang="de-CH" sz="1600" b="1" dirty="0" err="1"/>
                        <a:t>VorgehensIdee</a:t>
                      </a:r>
                      <a:r>
                        <a:rPr lang="de-CH" sz="1600" b="1" dirty="0"/>
                        <a:t>:</a:t>
                      </a:r>
                    </a:p>
                    <a:p>
                      <a:pPr marL="285750" indent="-285750">
                        <a:buFontTx/>
                        <a:buChar char="-"/>
                      </a:pPr>
                      <a:r>
                        <a:rPr lang="de-CH" sz="1600" dirty="0"/>
                        <a:t>Datenabgleich mit "alter" Software</a:t>
                      </a:r>
                    </a:p>
                    <a:p>
                      <a:pPr marL="285750" indent="-285750">
                        <a:buFontTx/>
                        <a:buChar char="-"/>
                      </a:pPr>
                      <a:r>
                        <a:rPr lang="de-CH" sz="1600" dirty="0"/>
                        <a:t>Softwarewechsel</a:t>
                      </a:r>
                    </a:p>
                    <a:p>
                      <a:pPr marL="285750" indent="-285750">
                        <a:buFontTx/>
                        <a:buChar char="-"/>
                      </a:pPr>
                      <a:r>
                        <a:rPr lang="de-CH" sz="1600" dirty="0"/>
                        <a:t>Datenabgleich mit "neuer" Software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6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6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600" dirty="0"/>
                    </a:p>
                  </a:txBody>
                  <a:tcPr/>
                </a:tc>
                <a:tc>
                  <a:txBody>
                    <a:bodyPr/>
                    <a:lstStyle/>
                    <a:p>
                      <a:r>
                        <a:rPr lang="de-CH" sz="1600" dirty="0"/>
                        <a:t>CR, 19.08.2024</a:t>
                      </a:r>
                    </a:p>
                    <a:p>
                      <a:r>
                        <a:rPr lang="de-CH" sz="1600" dirty="0"/>
                        <a:t>Talus hatte seit der letzten ERFA keinen SW-Wechsel, daher noch keine aktuellen Infos.</a:t>
                      </a:r>
                    </a:p>
                  </a:txBody>
                  <a:tcPr/>
                </a:tc>
                <a:extLst>
                  <a:ext uri="{0D108BD9-81ED-4DB2-BD59-A6C34878D82A}">
                    <a16:rowId xmlns:a16="http://schemas.microsoft.com/office/drawing/2014/main" val="4160990883"/>
                  </a:ext>
                </a:extLst>
              </a:tr>
            </a:tbl>
          </a:graphicData>
        </a:graphic>
      </p:graphicFrame>
      <p:pic>
        <p:nvPicPr>
          <p:cNvPr id="4" name="Picture 4" descr="3d Man Thumbs Up Stock Photos, Pictures &amp; Royalty-Free Images - iStock">
            <a:extLst>
              <a:ext uri="{FF2B5EF4-FFF2-40B4-BE49-F238E27FC236}">
                <a16:creationId xmlns:a16="http://schemas.microsoft.com/office/drawing/2014/main" id="{CA59C26F-F1F0-5123-1EE3-1D2DEAA7DC8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4629" y="45435"/>
            <a:ext cx="1299575" cy="1299575"/>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4065E99B-74FA-1125-4DE5-B0C3E945D5C3}"/>
              </a:ext>
            </a:extLst>
          </p:cNvPr>
          <p:cNvSpPr txBox="1"/>
          <p:nvPr>
            <p:custDataLst>
              <p:tags r:id="rId1"/>
            </p:custDataLst>
          </p:nvPr>
        </p:nvSpPr>
        <p:spPr>
          <a:xfrm>
            <a:off x="8262027" y="6525344"/>
            <a:ext cx="300082" cy="215444"/>
          </a:xfrm>
          <a:prstGeom prst="rect">
            <a:avLst/>
          </a:prstGeom>
          <a:noFill/>
        </p:spPr>
        <p:txBody>
          <a:bodyPr wrap="none" rtlCol="0">
            <a:spAutoFit/>
          </a:bodyPr>
          <a:lstStyle/>
          <a:p>
            <a:fld id="{AF50C37A-5391-42B1-B497-32B820659888}" type="slidenum">
              <a:rPr lang="de-CH" sz="800" smtClean="0"/>
              <a:t>9</a:t>
            </a:fld>
            <a:endParaRPr lang="de-CH" sz="800" dirty="0"/>
          </a:p>
        </p:txBody>
      </p:sp>
      <p:sp>
        <p:nvSpPr>
          <p:cNvPr id="5" name="Textfeld 4">
            <a:extLst>
              <a:ext uri="{FF2B5EF4-FFF2-40B4-BE49-F238E27FC236}">
                <a16:creationId xmlns:a16="http://schemas.microsoft.com/office/drawing/2014/main" id="{87171262-486E-DC22-42D8-ACA00790DC69}"/>
              </a:ext>
            </a:extLst>
          </p:cNvPr>
          <p:cNvSpPr txBox="1"/>
          <p:nvPr/>
        </p:nvSpPr>
        <p:spPr>
          <a:xfrm rot="16200000">
            <a:off x="8249419" y="459422"/>
            <a:ext cx="1223412" cy="369332"/>
          </a:xfrm>
          <a:prstGeom prst="rect">
            <a:avLst/>
          </a:prstGeom>
          <a:noFill/>
        </p:spPr>
        <p:txBody>
          <a:bodyPr wrap="none" rtlCol="0">
            <a:spAutoFit/>
          </a:bodyPr>
          <a:lstStyle/>
          <a:p>
            <a:r>
              <a:rPr lang="de-CH" b="1" dirty="0">
                <a:solidFill>
                  <a:srgbClr val="00B050"/>
                </a:solidFill>
              </a:rPr>
              <a:t>Bestände</a:t>
            </a:r>
          </a:p>
        </p:txBody>
      </p:sp>
      <p:sp>
        <p:nvSpPr>
          <p:cNvPr id="7" name="Textfeld 6">
            <a:extLst>
              <a:ext uri="{FF2B5EF4-FFF2-40B4-BE49-F238E27FC236}">
                <a16:creationId xmlns:a16="http://schemas.microsoft.com/office/drawing/2014/main" id="{9C82D5CA-9730-A313-D652-6B56576E9FDA}"/>
              </a:ext>
            </a:extLst>
          </p:cNvPr>
          <p:cNvSpPr txBox="1"/>
          <p:nvPr/>
        </p:nvSpPr>
        <p:spPr>
          <a:xfrm>
            <a:off x="8427613" y="0"/>
            <a:ext cx="704039" cy="215444"/>
          </a:xfrm>
          <a:prstGeom prst="rect">
            <a:avLst/>
          </a:prstGeom>
          <a:noFill/>
        </p:spPr>
        <p:txBody>
          <a:bodyPr wrap="none" rtlCol="0">
            <a:spAutoFit/>
          </a:bodyPr>
          <a:lstStyle/>
          <a:p>
            <a:r>
              <a:rPr lang="de-CH" sz="800" dirty="0"/>
              <a:t>25.07.2024</a:t>
            </a:r>
          </a:p>
        </p:txBody>
      </p:sp>
      <p:sp>
        <p:nvSpPr>
          <p:cNvPr id="9" name="Textfeld 8">
            <a:extLst>
              <a:ext uri="{FF2B5EF4-FFF2-40B4-BE49-F238E27FC236}">
                <a16:creationId xmlns:a16="http://schemas.microsoft.com/office/drawing/2014/main" id="{EBE6B080-9B90-6314-F32A-66ED79480091}"/>
              </a:ext>
            </a:extLst>
          </p:cNvPr>
          <p:cNvSpPr txBox="1"/>
          <p:nvPr/>
        </p:nvSpPr>
        <p:spPr>
          <a:xfrm>
            <a:off x="7970022" y="6190704"/>
            <a:ext cx="1161143" cy="226591"/>
          </a:xfrm>
          <a:prstGeom prst="rect">
            <a:avLst/>
          </a:prstGeom>
          <a:solidFill>
            <a:srgbClr val="00B050"/>
          </a:solidFill>
        </p:spPr>
        <p:txBody>
          <a:bodyPr wrap="none" lIns="36000" tIns="36000" rIns="36000" bIns="36000" rtlCol="0">
            <a:spAutoFit/>
          </a:bodyPr>
          <a:lstStyle/>
          <a:p>
            <a:pPr algn="r"/>
            <a:r>
              <a:rPr lang="de-CH" sz="1000" b="1" dirty="0">
                <a:solidFill>
                  <a:schemeClr val="bg1"/>
                </a:solidFill>
              </a:rPr>
              <a:t>Christoph, warten</a:t>
            </a:r>
          </a:p>
        </p:txBody>
      </p:sp>
    </p:spTree>
    <p:extLst>
      <p:ext uri="{BB962C8B-B14F-4D97-AF65-F5344CB8AC3E}">
        <p14:creationId xmlns:p14="http://schemas.microsoft.com/office/powerpoint/2010/main" val="39494704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FFICEATWORKPOWERPOINTMASTERTEMPLATECONFIGURATION" val="&lt;!--Created with officeatwork--&gt;&#10;&lt;MasterTemplateConfiguration&gt;&#10;  &lt;TableOfContentsCollection&gt;&#10;    &lt;TableOfContents&gt;&#10;      &lt;Id&gt;f57db3c3-6cf6-4556-ab98-70f6446c53a3&lt;/Id&gt;&#10;      &lt;IdName&gt;TOC&lt;/IdName&gt;&#10;      &lt;Label&gt;&amp;lt;translate&amp;gt;Ribbon.New.TableOfContent&amp;lt;/translate&amp;gt;&lt;/Label&gt;&#10;      &lt;ImageMso&gt;FileNew&lt;/ImageMso&gt;&#10;      &lt;Image&gt;&lt;/Image&gt;&#10;      &lt;ShowToc&gt;true&lt;/ShowToc&gt;&#10;      &lt;Layout&gt;Inhaltsverzeichnis&lt;/Layout&gt;&#10;      &lt;TableOfContentsTitle&gt;[[Translate(&quot;Doc.TOC&quot;)]]&lt;/TableOfContentsTitle&gt;&#10;      &lt;Insert&gt;Titelfolie&lt;/Insert&gt;&#10;      &lt;InsertRelativePosition&gt;After&lt;/InsertRelativePosition&gt;&#10;      &lt;Level1&gt;Kapitel&lt;/Level1&gt;&#10;      &lt;Level2&gt;Unterkapitel&lt;/Level2&gt;&#10;      &lt;Level3&gt;&lt;/Level3&gt;&#10;      &lt;Level4&gt;&lt;/Level4&gt;&#10;      &lt;Level5&gt;&lt;/Level5&gt;&#10;      &lt;ShowPositionIndicatorSlides&gt;true&lt;/ShowPositionIndicatorSlides&gt;&#10;      &lt;UseSeparatePositionIndicatorSlides&gt;false&lt;/UseSeparatePositionIndicatorSlides&gt;&#10;      &lt;PositionIndicatorSlidesLayout&gt;&lt;/PositionIndicatorSlidesLayout&gt;&#10;      &lt;PositionIndicatorSlidesTitle&gt;&lt;/PositionIndicatorSlidesTitle&gt;&#10;      &lt;PositionIndicatorSlidesInsertRelativePosition&gt;Before&lt;/PositionIndicatorSlidesInsertRelativePosition&gt;&#10;      &lt;PositionIndicatorSlidesLevel1&gt;Kapitel&lt;/PositionIndicatorSlidesLevel1&gt;&#10;      &lt;PositionIndicatorSlidesLevel2&gt;Unterkapitel&lt;/PositionIndicatorSlidesLevel2&gt;&#10;      &lt;PositionIndicatorSlidesLevel3&gt;&lt;/PositionIndicatorSlidesLevel3&gt;&#10;      &lt;PositionIndicatorSlidesLevel4&gt;&lt;/PositionIndicatorSlidesLevel4&gt;&#10;      &lt;IsSelected&gt;false&lt;/IsSelected&gt;&#10;      &lt;IsExpanded&gt;false&lt;/IsExpanded&gt;&#10;    &lt;/TableOfContents&gt;&#10;  &lt;/TableOfContentsCollection&gt;&#10;  &lt;ThemeDefinition&gt;&#10;    &lt;DefaultThemeDefinition&gt;%Themes%\aargau.thmx&lt;/DefaultThemeDefinition&gt;&#10;    &lt;PresentationThemeDefinition&gt;%Themes%\aargau.thmx&lt;/PresentationThemeDefinition&gt;&#10;    &lt;SlideThemeDefinition&gt;%Themes%\aargau.thmx&lt;/SlideThemeDefinition&gt;&#10;    &lt;ObjectThemeDefinition&gt;%Themes%\aargau.thmx&lt;/ObjectThemeDefinition&gt;&#10;  &lt;/ThemeDefinition&gt;&#10;  &lt;MasterProperties&gt;&#10;    &lt;MasterProperty Id=&quot;2004112217333376588294&quot;&gt;&#10;      &lt;Fields&gt;&#10;        &lt;Field Id=&quot;2011982347978498756646&quot; ShowField=&quot;false&quot; /&gt;&#10;        &lt;Field Id=&quot;2010032915520270663768&quot; ShowField=&quot;false&quot; /&gt;&#10;        &lt;Field Id=&quot;2010030416385012448864&quot; ShowField=&quot;false&quot; /&gt;&#10;        &lt;Field Id=&quot;2011239034983459735876&quot; ShowField=&quot;false&quot; /&gt;&#10;        &lt;Field Id=&quot;2004111209284731179378&quot; ShowField=&quot;false&quot; /&gt;&#10;        &lt;Field Id=&quot;2012081319142576178905&quot; ShowField=&quot;false&quot; /&gt;&#10;        &lt;Field Id=&quot;2004112217261556206966&quot; ShowField=&quot;false&quot; /&gt;&#10;        &lt;Field Id=&quot;2011973463486587459834&quot; ShowField=&quot;true&quot; /&gt;&#10;        &lt;Field Id=&quot;2011349845823498345623&quot; ShowField=&quot;true&quot; /&gt;&#10;        &lt;Field Id=&quot;2012112816114502279979&quot; ShowField=&quot;true&quot; /&gt;&#10;        &lt;Field Id=&quot;2005040809241304770672&quot; ShowField=&quot;false&quot; /&gt;&#10;        &lt;Field Id=&quot;2013010311054187277187&quot; ShowField=&quot;false&quot; /&gt;&#10;      &lt;/Fields&gt;&#10;    &lt;/MasterProperty&gt;&#10;  &lt;/MasterProperties&gt;&#10;  &lt;ContentItems&gt;&#10;    &lt;ContentItem Language=&quot;2057&quot; IsDefault=&quot;false&quot;&gt;&#10;      &lt;File HasContent=&quot;false&quot; LinkToLanguage=&quot;&quot; /&gt;&#10;    &lt;/ContentItem&gt;&#10;    &lt;ContentItem Language=&quot;4108&quot; IsDefault=&quot;false&quot;&gt;&#10;      &lt;File HasContent=&quot;false&quot; LinkToLanguage=&quot;&quot; /&gt;&#10;    &lt;/ContentItem&gt;&#10;    &lt;ContentItem Language=&quot;2055&quot; IsDefault=&quot;true&quot;&gt;&#10;      &lt;File HasContent=&quot;true&quot; LinkToLanguage=&quot;&quot; /&gt;&#10;    &lt;/ContentItem&gt;&#10;    &lt;ContentItem Language=&quot;2064&quot; IsDefault=&quot;false&quot;&gt;&#10;      &lt;File HasContent=&quot;false&quot; LinkToLanguage=&quot;&quot; /&gt;&#10;    &lt;/ContentItem&gt;&#10;  &lt;/ContentItems&gt;&#10;&lt;/MasterTemplateConfiguration&gt;"/>
  <p:tag name="OFFICEATWORKPOWERPOINTMASTERTEMPLATEID" val="POWERPOINT"/>
  <p:tag name="OFFICEATWORKPRESENTATIONPROJECTID" val="agch"/>
  <p:tag name="OAWWIZARDSTEPS" val="0|1|4"/>
  <p:tag name="ZOAWLANGID" val="2055"/>
  <p:tag name="OAWDOCPROPSOURCE" val="&lt;Profile SelectedUID=&quot;&quot;&gt;&lt;DocProp UID=&quot;2012060416091233306102&quot; EntryUID=&quot;2004123010144120300001&quot;&gt;&lt;Field Name=&quot;IDName&quot; Value=&quot;(Benutzerdefiniert)&quot;/&gt;&lt;Field Name=&quot;OrganisationLevel1&quot; Value=&quot;Departement &amp;#xA;Volkswirtschaft und Inneres&quot;/&gt;&lt;Field Name=&quot;OrganisationLevel2&quot; Value=&quot;Gemeindeabteilung&quot;/&gt;&lt;Field Name=&quot;OrganisationLevel3&quot; Value=&quot;&quot;/&gt;&lt;Field Name=&quot;Project&quot; Value=&quot;&quot;/&gt;&lt;Field Name=&quot;OrganisationPowerPoint&quot; Value=&quot;DEPARTEMENT VOLKSWIRTSCHAFT UND INNERES&quot;/&gt;&lt;Field Name=&quot;ExcelOrganisationLevel1&quot; Value=&quot;DEPARTEMENT VOLKSWIRTSCHAFT UND INNERES&quot;/&gt;&lt;Field Name=&quot;ExcelOrganisationLevel2&quot; Value=&quot;Gemeindeabteilung&quot;/&gt;&lt;Field Name=&quot;Address1&quot; Value=&quot;Frey-Herosé-Strasse 12, 5001 Aarau&quot;/&gt;&lt;Field Name=&quot;Address2&quot; Value=&quot;&quot;/&gt;&lt;Field Name=&quot;Address3&quot; Value=&quot;&quot;/&gt;&lt;Field Name=&quot;Address4&quot; Value=&quot;&quot;/&gt;&lt;Field Name=&quot;Address5&quot; Value=&quot;&quot;/&gt;&lt;Field Name=&quot;Address6&quot; Value=&quot;&quot;/&gt;&lt;Field Name=&quot;City&quot; Value=&quot;&quot;/&gt;&lt;Field Name=&quot;Telefon&quot; Value=&quot;062 835 16 40&quot;/&gt;&lt;Field Name=&quot;Fax&quot; Value=&quot;062 835 16 49&quot;/&gt;&lt;Field Name=&quot;Email&quot; Value=&quot;gemeindeabteilung@ag.ch&quot;/&gt;&lt;Field Name=&quot;Internet&quot; Value=&quot;www.ag.ch/gemeindeabteilung&quot;/&gt;&lt;Field Name=&quot;WdA4LogoColorPortrait&quot; Value=&quot;%Logos%\KantonsWappen_A4portrait_color.2100.300.wmf&quot;/&gt;&lt;Field Name=&quot;WdA4LogoBlackWhitePortrait&quot; Value=&quot;%Logos%\KantonsWappen_A4portrait_bw.2100.300.wmf&quot;/&gt;&lt;Field Name=&quot;WdA4LogoColorQuer&quot; Value=&quot;%Logos%\KantonsWappen_A4landscape_color.2970.400.wmf&quot;/&gt;&lt;Field Name=&quot;WdA4LogoBlackWhiteQuer&quot; Value=&quot;%Logos%\KantonsWappen_A4landscape_bw.2970.400.wmf&quot;/&gt;&lt;Field Name=&quot;WdA5LogoColorQuer&quot; Value=&quot;%Logos%\KantonsWappen_A5landscape_color.2100.400.wmf&quot;/&gt;&lt;Field Name=&quot;WdA5LogoBlackWhiteQuer&quot; Value=&quot;%Logos%\KantonsWappen_A5landscape_bw.2100.400.wmf&quot;/&gt;&lt;Field Name=&quot;OlLogoSignature&quot; Value=&quot;&quot;/&gt;&lt;Field Name=&quot;PpThemesDefault&quot; Value=&quot;%Themes%\aargau.thmx&quot;/&gt;&lt;Field Name=&quot;PpThemesPresentation&quot; Value=&quot;%Themes%\aargau.thmx&quot;/&gt;&lt;Field Name=&quot;PpThemesSlide&quot; Value=&quot;%Themes%\aargau.thmx&quot;/&gt;&lt;Field Name=&quot;PpThemesObject&quot; Value=&quot;%Themes%\aargau.thmx&quot;/&gt;&lt;/DocProp&gt;&lt;DocProp UID=&quot;2013021809120389038204&quot; EntryUID=&quot;2003121817293296325874&quot;&gt;&lt;Field Name=&quot;IDName&quot; Value=&quot;(Leer)&quot;/&gt;&lt;Field Name=&quot;OrganisationLevel1&quot; Value=&quot;&quot;/&gt;&lt;Field Name=&quot;OrganisationLevel2&quot; Value=&quot;&quot;/&gt;&lt;Field Name=&quot;OrganisationLevel3&quot; Value=&quot;&quot;/&gt;&lt;Field Name=&quot;Project&quot; Value=&quot;&quot;/&gt;&lt;Field Name=&quot;OrganisationPowerPoint&quot; Value=&quot;&quot;/&gt;&lt;Field Name=&quot;ExcelOrganisationLevel1&quot; Value=&quot;&quot;/&gt;&lt;Field Name=&quot;ExcelOrganisationLevel2&quot; Value=&quot;&quot;/&gt;&lt;Field Name=&quot;Address1&quot; Value=&quot;&quot;/&gt;&lt;Field Name=&quot;Address2&quot; Value=&quot;&quot;/&gt;&lt;Field Name=&quot;Address3&quot; Value=&quot;&quot;/&gt;&lt;Field Name=&quot;Address4&quot; Value=&quot;&quot;/&gt;&lt;Field Name=&quot;Address5&quot; Value=&quot;&quot;/&gt;&lt;Field Name=&quot;Address6&quot; Value=&quot;&quot;/&gt;&lt;Field Name=&quot;City&quot; Value=&quot;&quot;/&gt;&lt;Field Name=&quot;Telefon&quot; Value=&quot;&quot;/&gt;&lt;Field Name=&quot;Fax&quot; Value=&quot;&quot;/&gt;&lt;Field Name=&quot;Email&quot; Value=&quot;&quot;/&gt;&lt;Field Name=&quot;Internet&quot; Value=&quot;&quot;/&gt;&lt;Field Name=&quot;WdA4LogoColorPortrait&quot; Value=&quot;&quot;/&gt;&lt;Field Name=&quot;WdA4LogoBlackWhitePortrait&quot; Value=&quot;&quot;/&gt;&lt;Field Name=&quot;WdA4LogoColorQuer&quot; Value=&quot;&quot;/&gt;&lt;Field Name=&quot;WdA4LogoBlackWhiteQuer&quot; Value=&quot;&quot;/&gt;&lt;Field Name=&quot;WdA5LogoColorQuer&quot; Value=&quot;&quot;/&gt;&lt;Field Name=&quot;WdA5LogoBlackWhiteQuer&quot; Value=&quot;&quot;/&gt;&lt;Field Name=&quot;OlLogoSignature&quot; Value=&quot;&quot;/&gt;&lt;Field Name=&quot;PpThemesDefault&quot; Value=&quot;&quot;/&gt;&lt;Field Name=&quot;PpThemesPresentation&quot; Value=&quot;&quot;/&gt;&lt;Field Name=&quot;PpThemesSlide&quot; Value=&quot;&quot;/&gt;&lt;Field Name=&quot;PpThemesObject&quot; Value=&quot;&quot;/&gt;&lt;/DocProp&gt;&lt;DocProp UID=&quot;2006040509495284662868&quot; EntryUID=&quot;2004123010144120300001&quot;&gt;&lt;Field Name=&quot;IDName&quot; Value=&quot;(Benutzerdefiniert)&quot;/&gt;&lt;Field Name=&quot;Name&quot; Value=&quot;Yvonne Reichlin-Zobrist&quot;/&gt;&lt;Field Name=&quot;Title&quot; Value=&quot;&quot;/&gt;&lt;Field Name=&quot;Function&quot; Value=&quot;Abteilungsleiterin&quot;/&gt;&lt;Field Name=&quot;Initials&quot; Value=&quot;&quot;/&gt;&lt;Field Name=&quot;DirectPhone&quot; Value=&quot;062 835 16 41&quot;/&gt;&lt;Field Name=&quot;DirectFax&quot; Value=&quot;&quot;/&gt;&lt;Field Name=&quot;Mobile&quot; Value=&quot;&quot;/&gt;&lt;Field Name=&quot;EMail&quot; Value=&quot;yvonne.reichlin@ag.ch&quot;/&gt;&lt;Field Name=&quot;Signature&quot; Value=&quot;&quot;/&gt;&lt;/DocProp&gt;&lt;DocProp UID=&quot;2012060416083656157146&quot; EntryUID=&quot;2004123010144120300001&quot;&gt;&lt;Field Name=&quot;IDName&quot; Value=&quot;(Benutzerdefiniert)&quot;/&gt;&lt;Field Name=&quot;Name&quot; Value=&quot;Yvonne Reichlin-Zobrist&quot;/&gt;&lt;Field Name=&quot;Title&quot; Value=&quot;&quot;/&gt;&lt;Field Name=&quot;Function&quot; Value=&quot;Abteilungsleiterin&quot;/&gt;&lt;Field Name=&quot;Initials&quot; Value=&quot;&quot;/&gt;&lt;Field Name=&quot;DirectPhone&quot; Value=&quot;062 835 16 41&quot;/&gt;&lt;Field Name=&quot;DirectFax&quot; Value=&quot;&quot;/&gt;&lt;Field Name=&quot;Mobile&quot; Value=&quot;&quot;/&gt;&lt;Field Name=&quot;EMail&quot; Value=&quot;yvonne.reichlin@ag.ch&quot;/&gt;&lt;Field Name=&quot;Signature&quot; Value=&quot;&quot;/&gt;&lt;/DocProp&gt;&lt;DocProp UID=&quot;2013021809133888573589&quot; EntryUID=&quot;2003121817293296325874&quot;&gt;&lt;Field Name=&quot;IDName&quot; Value=&quot;(Leer)&quot;/&gt;&lt;Field Name=&quot;Name&quot; Value=&quot;&quot;/&gt;&lt;Field Name=&quot;Title&quot; Value=&quot;&quot;/&gt;&lt;Field Name=&quot;Function&quot; Value=&quot;&quot;/&gt;&lt;Field Name=&quot;Initials&quot; Value=&quot;&quot;/&gt;&lt;Field Name=&quot;DirectPhone&quot; Value=&quot;&quot;/&gt;&lt;Field Name=&quot;DirectFax&quot; Value=&quot;&quot;/&gt;&lt;Field Name=&quot;Mobile&quot; Value=&quot;&quot;/&gt;&lt;Field Name=&quot;EMail&quot; Value=&quot;&quot;/&gt;&lt;Field Name=&quot;Signature&quot; Value=&quot;&quot;/&gt;&lt;/DocProp&gt;&lt;DocProp UID=&quot;2003080714212273705547&quot; EntryUID=&quot;&quot; UserInformation=&quot;Data from SAP&quot; Interface=&quot;-1&quot;&gt;&lt;/DocProp&gt;&lt;DocProp UID=&quot;2012060416093667830578&quot; EntryUID=&quot;2004123010144120300001&quot;&gt;&lt;Field Name=&quot;IDName&quot; Value=&quot;(Benutzerdefiniert)&quot;/&gt;&lt;Field Name=&quot;Name&quot; Value=&quot;Yvonne Reichlin-Zobrist&quot;/&gt;&lt;Field Name=&quot;Title&quot; Value=&quot;&quot;/&gt;&lt;Field Name=&quot;Function&quot; Value=&quot;Abteilungsleiterin&quot;/&gt;&lt;Field Name=&quot;Initials&quot; Value=&quot;&quot;/&gt;&lt;Field Name=&quot;DirectPhone&quot; Value=&quot;062 835 16 41&quot;/&gt;&lt;Field Name=&quot;DirectFax&quot; Value=&quot;&quot;/&gt;&lt;Field Name=&quot;Mobile&quot; Value=&quot;&quot;/&gt;&lt;Field Name=&quot;EMail&quot; Value=&quot;yvonne.reichlin@ag.ch&quot;/&gt;&lt;Field Name=&quot;Signature&quot; Value=&quot;&quot;/&gt;&lt;/DocProp&gt;&lt;DocProp UID=&quot;2003061115381095709037&quot; EntryUID=&quot;2003121817293296325874&quot;&gt;&lt;Field Name=&quot;IDName&quot; Value=&quot;(Leer)&quot;/&gt;&lt;Field Name=&quot;Name&quot; Value=&quot;&quot;/&gt;&lt;Field Name=&quot;Title&quot; Value=&quot;&quot;/&gt;&lt;Field Name=&quot;Function&quot; Value=&quot;&quot;/&gt;&lt;Field Name=&quot;Initials&quot; Value=&quot;&quot;/&gt;&lt;Field Name=&quot;DirectPhone&quot; Value=&quot;&quot;/&gt;&lt;Field Name=&quot;DirectFax&quot; Value=&quot;&quot;/&gt;&lt;Field Name=&quot;Mobile&quot; Value=&quot;&quot;/&gt;&lt;Field Name=&quot;EMail&quot; Value=&quot;&quot;/&gt;&lt;Field Name=&quot;Signature&quot; Value=&quot;&quot;/&gt;&lt;/DocProp&gt;&lt;DocProp UID=&quot;2004112217290390304928&quot; EntryUID=&quot;&quot; UserInformation=&quot;Data from SAP&quot; Interface=&quot;-1&quot;&gt;&lt;/DocProp&gt;&lt;DocProp UID=&quot;2009082513331568340343&quot; EntryUID=&quot;&quot; UserInformation=&quot;Data from SAP&quot; Interface=&quot;-1&quot;&gt;&lt;/DocProp&gt;&lt;DocProp UID=&quot;2004112217333376588294&quot; EntryUID=&quot;2004123010144120300001&quot;&gt;&lt;Field UID=&quot;2011973463486587459834&quot; Name=&quot;PresentationTitle&quot; Value=&quot;Abteilungssitzung der Gemeindeabteilung - Jahresende 2021&quot;/&gt;&lt;Field UID=&quot;2011349845823498345623&quot; Name=&quot;PresentationSubTitle&quot; Value=&quot;&quot;/&gt;&lt;Field UID=&quot;2012112816114502279979&quot; Name=&quot;PresentationDate&quot; Value=&quot;16. Dezember 2021&quot;/&gt;&lt;/DocProp&gt;&lt;/Profile&gt;&#10;"/>
</p:tagLst>
</file>

<file path=ppt/tags/tag10.xml><?xml version="1.0" encoding="utf-8"?>
<p:tagLst xmlns:a="http://schemas.openxmlformats.org/drawingml/2006/main" xmlns:r="http://schemas.openxmlformats.org/officeDocument/2006/relationships" xmlns:p="http://schemas.openxmlformats.org/presentationml/2006/main">
  <p:tag name="OFFICATWORKEXPRESSIONTAG" val="Textmasterformat bearbeiten&#10;Zweite Ebene&#10;Dritte Ebene&#10;Vierte Ebene&#10;Fünfte Ebene"/>
</p:tagLst>
</file>

<file path=ppt/tags/tag11.xml><?xml version="1.0" encoding="utf-8"?>
<p:tagLst xmlns:a="http://schemas.openxmlformats.org/drawingml/2006/main" xmlns:r="http://schemas.openxmlformats.org/officeDocument/2006/relationships" xmlns:p="http://schemas.openxmlformats.org/presentationml/2006/main">
  <p:tag name="OFFICATWORKEXPRESSIONTAG" val="‹Nr.›"/>
</p:tagLst>
</file>

<file path=ppt/tags/tag12.xml><?xml version="1.0" encoding="utf-8"?>
<p:tagLst xmlns:a="http://schemas.openxmlformats.org/drawingml/2006/main" xmlns:r="http://schemas.openxmlformats.org/officeDocument/2006/relationships" xmlns:p="http://schemas.openxmlformats.org/presentationml/2006/main">
  <p:tag name="OFFICATWORKEXPRESSIONTAG" val="Erste Ebene&#10;Zweite Ebene&#10;Dritte Ebene&#10;Vierte Ebene&#10;Fünfte Ebene"/>
</p:tagLst>
</file>

<file path=ppt/tags/tag13.xml><?xml version="1.0" encoding="utf-8"?>
<p:tagLst xmlns:a="http://schemas.openxmlformats.org/drawingml/2006/main" xmlns:r="http://schemas.openxmlformats.org/officeDocument/2006/relationships" xmlns:p="http://schemas.openxmlformats.org/presentationml/2006/main">
  <p:tag name="OFFICATWORKEXPRESSIONTAG" val="‹Nr.›"/>
</p:tagLst>
</file>

<file path=ppt/tags/tag14.xml><?xml version="1.0" encoding="utf-8"?>
<p:tagLst xmlns:a="http://schemas.openxmlformats.org/drawingml/2006/main" xmlns:r="http://schemas.openxmlformats.org/officeDocument/2006/relationships" xmlns:p="http://schemas.openxmlformats.org/presentationml/2006/main">
  <p:tag name="OFFICATWORKEXPRESSIONTAG" val="Bild durch Klicken auf Symbol hinzufügen"/>
</p:tagLst>
</file>

<file path=ppt/tags/tag15.xml><?xml version="1.0" encoding="utf-8"?>
<p:tagLst xmlns:a="http://schemas.openxmlformats.org/drawingml/2006/main" xmlns:r="http://schemas.openxmlformats.org/officeDocument/2006/relationships" xmlns:p="http://schemas.openxmlformats.org/presentationml/2006/main">
  <p:tag name="OFFICATWORKEXPRESSIONTAG" val="‹Nr.›"/>
</p:tagLst>
</file>

<file path=ppt/tags/tag16.xml><?xml version="1.0" encoding="utf-8"?>
<p:tagLst xmlns:a="http://schemas.openxmlformats.org/drawingml/2006/main" xmlns:r="http://schemas.openxmlformats.org/officeDocument/2006/relationships" xmlns:p="http://schemas.openxmlformats.org/presentationml/2006/main">
  <p:tag name="OFFICATWORKEXPRESSIONTAG" val="1. Titel durch Klicken bearbeiten"/>
</p:tagLst>
</file>

<file path=ppt/tags/tag17.xml><?xml version="1.0" encoding="utf-8"?>
<p:tagLst xmlns:a="http://schemas.openxmlformats.org/drawingml/2006/main" xmlns:r="http://schemas.openxmlformats.org/officeDocument/2006/relationships" xmlns:p="http://schemas.openxmlformats.org/presentationml/2006/main">
  <p:tag name="OFFICATWORKEXPRESSIONTAG" val="Textmasterformat bearbeiten&#10;Zweite Ebene&#10;Dritte Ebene&#10;Vierte Ebene&#10;Fünfte Ebene"/>
</p:tagLst>
</file>

<file path=ppt/tags/tag18.xml><?xml version="1.0" encoding="utf-8"?>
<p:tagLst xmlns:a="http://schemas.openxmlformats.org/drawingml/2006/main" xmlns:r="http://schemas.openxmlformats.org/officeDocument/2006/relationships" xmlns:p="http://schemas.openxmlformats.org/presentationml/2006/main">
  <p:tag name="OFFICATWORKEXPRESSIONTAG" val="Textmasterformat bearbeiten&#10;Zweite Ebene&#10;Dritte Ebene&#10;Vierte Ebene&#10;Fünfte Ebene"/>
</p:tagLst>
</file>

<file path=ppt/tags/tag19.xml><?xml version="1.0" encoding="utf-8"?>
<p:tagLst xmlns:a="http://schemas.openxmlformats.org/drawingml/2006/main" xmlns:r="http://schemas.openxmlformats.org/officeDocument/2006/relationships" xmlns:p="http://schemas.openxmlformats.org/presentationml/2006/main">
  <p:tag name="OFFICATWORKEXPRESSIONTAG" val="‹Nr.›"/>
</p:tagLst>
</file>

<file path=ppt/tags/tag2.xml><?xml version="1.0" encoding="utf-8"?>
<p:tagLst xmlns:a="http://schemas.openxmlformats.org/drawingml/2006/main" xmlns:r="http://schemas.openxmlformats.org/officeDocument/2006/relationships" xmlns:p="http://schemas.openxmlformats.org/presentationml/2006/main">
  <p:tag name="OFFICATWORKEXPRESSIONTAG" val="Titelmasterformat durch Klicken bearbeiten"/>
</p:tagLst>
</file>

<file path=ppt/tags/tag20.xml><?xml version="1.0" encoding="utf-8"?>
<p:tagLst xmlns:a="http://schemas.openxmlformats.org/drawingml/2006/main" xmlns:r="http://schemas.openxmlformats.org/officeDocument/2006/relationships" xmlns:p="http://schemas.openxmlformats.org/presentationml/2006/main">
  <p:tag name="OFFICATWORKEXPRESSIONTAG" val="1. Titel durch Klicken bearbeiten"/>
</p:tagLst>
</file>

<file path=ppt/tags/tag21.xml><?xml version="1.0" encoding="utf-8"?>
<p:tagLst xmlns:a="http://schemas.openxmlformats.org/drawingml/2006/main" xmlns:r="http://schemas.openxmlformats.org/officeDocument/2006/relationships" xmlns:p="http://schemas.openxmlformats.org/presentationml/2006/main">
  <p:tag name="OFFICATWORKEXPRESSIONTAG" val="Positionsindikatoren werden automatisch erstellt&#10;Zweite Ebene&#10;Dritte Ebene&#10;Vierte Ebene"/>
</p:tagLst>
</file>

<file path=ppt/tags/tag22.xml><?xml version="1.0" encoding="utf-8"?>
<p:tagLst xmlns:a="http://schemas.openxmlformats.org/drawingml/2006/main" xmlns:r="http://schemas.openxmlformats.org/officeDocument/2006/relationships" xmlns:p="http://schemas.openxmlformats.org/presentationml/2006/main">
  <p:tag name="OFFICATWORKEXPRESSIONTAG" val="‹Nr.›"/>
</p:tagLst>
</file>

<file path=ppt/tags/tag23.xml><?xml version="1.0" encoding="utf-8"?>
<p:tagLst xmlns:a="http://schemas.openxmlformats.org/drawingml/2006/main" xmlns:r="http://schemas.openxmlformats.org/officeDocument/2006/relationships" xmlns:p="http://schemas.openxmlformats.org/presentationml/2006/main">
  <p:tag name="OFFICATWORKEXPRESSIONTAG" val="1.1 Titel durch Klicken bearbeiten"/>
</p:tagLst>
</file>

<file path=ppt/tags/tag24.xml><?xml version="1.0" encoding="utf-8"?>
<p:tagLst xmlns:a="http://schemas.openxmlformats.org/drawingml/2006/main" xmlns:r="http://schemas.openxmlformats.org/officeDocument/2006/relationships" xmlns:p="http://schemas.openxmlformats.org/presentationml/2006/main">
  <p:tag name="OFFICATWORKEXPRESSIONTAG" val="Positionsindikatoren werden automatisch erstellt&#10;Zweite Ebene&#10;Dritte Ebene&#10;Vierte Ebene"/>
</p:tagLst>
</file>

<file path=ppt/tags/tag25.xml><?xml version="1.0" encoding="utf-8"?>
<p:tagLst xmlns:a="http://schemas.openxmlformats.org/drawingml/2006/main" xmlns:r="http://schemas.openxmlformats.org/officeDocument/2006/relationships" xmlns:p="http://schemas.openxmlformats.org/presentationml/2006/main">
  <p:tag name="OFFICATWORKEXPRESSIONTAG" val="‹Nr.›"/>
</p:tagLst>
</file>

<file path=ppt/tags/tag26.xml><?xml version="1.0" encoding="utf-8"?>
<p:tagLst xmlns:a="http://schemas.openxmlformats.org/drawingml/2006/main" xmlns:r="http://schemas.openxmlformats.org/officeDocument/2006/relationships" xmlns:p="http://schemas.openxmlformats.org/presentationml/2006/main">
  <p:tag name="OFFICEATWORKSHAPETHEMENAME" val="aargau.thmx"/>
</p:tagLst>
</file>

<file path=ppt/tags/tag27.xml><?xml version="1.0" encoding="utf-8"?>
<p:tagLst xmlns:a="http://schemas.openxmlformats.org/drawingml/2006/main" xmlns:r="http://schemas.openxmlformats.org/officeDocument/2006/relationships" xmlns:p="http://schemas.openxmlformats.org/presentationml/2006/main">
  <p:tag name="OFFICATWORKEXPRESSIONTAG" val="[[GetMasterPropertyValue(&quot;Organisation&quot;, &quot;OrganisationLevel1&quot;)]]"/>
</p:tagLst>
</file>

<file path=ppt/tags/tag28.xml><?xml version="1.0" encoding="utf-8"?>
<p:tagLst xmlns:a="http://schemas.openxmlformats.org/drawingml/2006/main" xmlns:r="http://schemas.openxmlformats.org/officeDocument/2006/relationships" xmlns:p="http://schemas.openxmlformats.org/presentationml/2006/main">
  <p:tag name="OFFICATWORKEXPRESSIONTAG" val="[[Translate(&quot;Doc.TOC&quot;)]]"/>
</p:tagLst>
</file>

<file path=ppt/tags/tag29.xml><?xml version="1.0" encoding="utf-8"?>
<p:tagLst xmlns:a="http://schemas.openxmlformats.org/drawingml/2006/main" xmlns:r="http://schemas.openxmlformats.org/officeDocument/2006/relationships" xmlns:p="http://schemas.openxmlformats.org/presentationml/2006/main">
  <p:tag name="OFFICATWORKEXPRESSIONTAG" val="Inhaltsverzeichnis wird automatisch erstellt&#10;Zweite Ebene&#10;Dritte Ebene&#10;Vierte Ebene&#10;Fünfte Ebene"/>
</p:tagLst>
</file>

<file path=ppt/tags/tag3.xml><?xml version="1.0" encoding="utf-8"?>
<p:tagLst xmlns:a="http://schemas.openxmlformats.org/drawingml/2006/main" xmlns:r="http://schemas.openxmlformats.org/officeDocument/2006/relationships" xmlns:p="http://schemas.openxmlformats.org/presentationml/2006/main">
  <p:tag name="OFFICATWORKEXPRESSIONTAG" val="Textmasterformat bearbeiten&#10;Zweite Ebene&#10;Dritte Ebene&#10;Vierte Ebene&#10;Fünfte Ebene"/>
</p:tagLst>
</file>

<file path=ppt/tags/tag30.xml><?xml version="1.0" encoding="utf-8"?>
<p:tagLst xmlns:a="http://schemas.openxmlformats.org/drawingml/2006/main" xmlns:r="http://schemas.openxmlformats.org/officeDocument/2006/relationships" xmlns:p="http://schemas.openxmlformats.org/presentationml/2006/main">
  <p:tag name="OFFICATWORKEXPRESSIONTAG" val="‹Nr.›"/>
</p:tagLst>
</file>

<file path=ppt/tags/tag31.xml><?xml version="1.0" encoding="utf-8"?>
<p:tagLst xmlns:a="http://schemas.openxmlformats.org/drawingml/2006/main" xmlns:r="http://schemas.openxmlformats.org/officeDocument/2006/relationships" xmlns:p="http://schemas.openxmlformats.org/presentationml/2006/main">
  <p:tag name="OFFICATWORKEXPRESSIONTAG" val="[[GetMasterPropertyValue(&quot;Organisation&quot;, &quot;OrganisationLevel1&quot;)]]"/>
</p:tagLst>
</file>

<file path=ppt/tags/tag32.xml><?xml version="1.0" encoding="utf-8"?>
<p:tagLst xmlns:a="http://schemas.openxmlformats.org/drawingml/2006/main" xmlns:r="http://schemas.openxmlformats.org/officeDocument/2006/relationships" xmlns:p="http://schemas.openxmlformats.org/presentationml/2006/main">
  <p:tag name="OFFICATWORKEXPRESSIONTAG" val="[[GetMasterPropertyValue(&quot;CustomField&quot;, &quot;PresentationTitle&quot;)]]&#10;"/>
</p:tagLst>
</file>

<file path=ppt/tags/tag33.xml><?xml version="1.0" encoding="utf-8"?>
<p:tagLst xmlns:a="http://schemas.openxmlformats.org/drawingml/2006/main" xmlns:r="http://schemas.openxmlformats.org/officeDocument/2006/relationships" xmlns:p="http://schemas.openxmlformats.org/presentationml/2006/main">
  <p:tag name="OFFICATWORKEXPRESSIONTAG" val="[[GetMasterPropertyValue(&quot;CustomField&quot;, &quot;PresentationSubTitle&quot;)]] "/>
</p:tagLst>
</file>

<file path=ppt/tags/tag34.xml><?xml version="1.0" encoding="utf-8"?>
<p:tagLst xmlns:a="http://schemas.openxmlformats.org/drawingml/2006/main" xmlns:r="http://schemas.openxmlformats.org/officeDocument/2006/relationships" xmlns:p="http://schemas.openxmlformats.org/presentationml/2006/main">
  <p:tag name="OFFICATWORKEXPRESSIONTAG" val="[[GetMasterPropertyValue(&quot;CustomField&quot;, &quot;DocumentDate&quot;)]] "/>
</p:tagLst>
</file>

<file path=ppt/tags/tag35.xml><?xml version="1.0" encoding="utf-8"?>
<p:tagLst xmlns:a="http://schemas.openxmlformats.org/drawingml/2006/main" xmlns:r="http://schemas.openxmlformats.org/officeDocument/2006/relationships" xmlns:p="http://schemas.openxmlformats.org/presentationml/2006/main">
  <p:tag name="OFFICATWORKEXPRESSIONTAG" val="[[MasterProperty(&quot;CustomField&quot;,&quot;PresentationDate&quot;)]]"/>
</p:tagLst>
</file>

<file path=ppt/tags/tag36.xml><?xml version="1.0" encoding="utf-8"?>
<p:tagLst xmlns:a="http://schemas.openxmlformats.org/drawingml/2006/main" xmlns:r="http://schemas.openxmlformats.org/officeDocument/2006/relationships" xmlns:p="http://schemas.openxmlformats.org/presentationml/2006/main">
  <p:tag name="OFFICATWORKEXPRESSIONTAG" val="[[GetMasterPropertyValue(&quot;Organisation&quot;, &quot;OrganisationLevel1&quot;)]]"/>
</p:tagLst>
</file>

<file path=ppt/tags/tag37.xml><?xml version="1.0" encoding="utf-8"?>
<p:tagLst xmlns:a="http://schemas.openxmlformats.org/drawingml/2006/main" xmlns:r="http://schemas.openxmlformats.org/officeDocument/2006/relationships" xmlns:p="http://schemas.openxmlformats.org/presentationml/2006/main">
  <p:tag name="OFFICATWORKEXPRESSIONTAG" val="‹Nr.›"/>
</p:tagLst>
</file>

<file path=ppt/tags/tag38.xml><?xml version="1.0" encoding="utf-8"?>
<p:tagLst xmlns:a="http://schemas.openxmlformats.org/drawingml/2006/main" xmlns:r="http://schemas.openxmlformats.org/officeDocument/2006/relationships" xmlns:p="http://schemas.openxmlformats.org/presentationml/2006/main">
  <p:tag name="OFFICATWORKEXPRESSIONTAG" val="[[Translate(&quot;Doc.TOC&quot;)]]"/>
</p:tagLst>
</file>

<file path=ppt/tags/tag39.xml><?xml version="1.0" encoding="utf-8"?>
<p:tagLst xmlns:a="http://schemas.openxmlformats.org/drawingml/2006/main" xmlns:r="http://schemas.openxmlformats.org/officeDocument/2006/relationships" xmlns:p="http://schemas.openxmlformats.org/presentationml/2006/main">
  <p:tag name="OFFICATWORKEXPRESSIONTAG" val="Inhaltsverzeichnis wird automatisch erstellt&#10;Zweite Ebene&#10;Dritte Ebene&#10;Vierte Ebene&#10;Fünfte Ebene"/>
</p:tagLst>
</file>

<file path=ppt/tags/tag4.xml><?xml version="1.0" encoding="utf-8"?>
<p:tagLst xmlns:a="http://schemas.openxmlformats.org/drawingml/2006/main" xmlns:r="http://schemas.openxmlformats.org/officeDocument/2006/relationships" xmlns:p="http://schemas.openxmlformats.org/presentationml/2006/main">
  <p:tag name="OFFICATWORKEXPRESSIONTAG" val="[[MasterProperty(&quot;Organisation&quot;,&quot;OrganisationPowerPoint&quot;)]]"/>
</p:tagLst>
</file>

<file path=ppt/tags/tag40.xml><?xml version="1.0" encoding="utf-8"?>
<p:tagLst xmlns:a="http://schemas.openxmlformats.org/drawingml/2006/main" xmlns:r="http://schemas.openxmlformats.org/officeDocument/2006/relationships" xmlns:p="http://schemas.openxmlformats.org/presentationml/2006/main">
  <p:tag name="OFFICEATWORKSLIDETHEMENAME" val="aargau.thmx"/>
</p:tagLst>
</file>

<file path=ppt/tags/tag41.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42.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43.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44.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45.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46.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47.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48.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49.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5.xml><?xml version="1.0" encoding="utf-8"?>
<p:tagLst xmlns:a="http://schemas.openxmlformats.org/drawingml/2006/main" xmlns:r="http://schemas.openxmlformats.org/officeDocument/2006/relationships" xmlns:p="http://schemas.openxmlformats.org/presentationml/2006/main">
  <p:tag name="OFFICATWORKEXPRESSIONTAG" val="‹Nr.›"/>
</p:tagLst>
</file>

<file path=ppt/tags/tag50.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51.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52.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53.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54.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55.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56.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57.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58.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59.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6.xml><?xml version="1.0" encoding="utf-8"?>
<p:tagLst xmlns:a="http://schemas.openxmlformats.org/drawingml/2006/main" xmlns:r="http://schemas.openxmlformats.org/officeDocument/2006/relationships" xmlns:p="http://schemas.openxmlformats.org/presentationml/2006/main">
  <p:tag name="OFFICATWORKEXPRESSIONTAG" val="[[GetMasterPropertyValue(&quot;CustomField&quot;, &quot;PresentationTitle&quot;)]]&#10;"/>
</p:tagLst>
</file>

<file path=ppt/tags/tag60.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61.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62.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63.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64.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65.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66.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67.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68.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69.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7.xml><?xml version="1.0" encoding="utf-8"?>
<p:tagLst xmlns:a="http://schemas.openxmlformats.org/drawingml/2006/main" xmlns:r="http://schemas.openxmlformats.org/officeDocument/2006/relationships" xmlns:p="http://schemas.openxmlformats.org/presentationml/2006/main">
  <p:tag name="OFFICATWORKEXPRESSIONTAG" val="[[GetMasterPropertyValue(&quot;CustomField&quot;, &quot;DocumentDate&quot;)]] "/>
</p:tagLst>
</file>

<file path=ppt/tags/tag70.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71.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72.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73.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74.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75.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76.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77.xml><?xml version="1.0" encoding="utf-8"?>
<p:tagLst xmlns:a="http://schemas.openxmlformats.org/drawingml/2006/main" xmlns:r="http://schemas.openxmlformats.org/officeDocument/2006/relationships" xmlns:p="http://schemas.openxmlformats.org/presentationml/2006/main">
  <p:tag name="OFFICEATWORKSHAPETHEMENAME" val="aargau.thmx"/>
  <p:tag name="OFFICATWORKEXPRESSIONTAG" val="14.12.2020/NN"/>
</p:tagLst>
</file>

<file path=ppt/tags/tag8.xml><?xml version="1.0" encoding="utf-8"?>
<p:tagLst xmlns:a="http://schemas.openxmlformats.org/drawingml/2006/main" xmlns:r="http://schemas.openxmlformats.org/officeDocument/2006/relationships" xmlns:p="http://schemas.openxmlformats.org/presentationml/2006/main">
  <p:tag name="OFFICATWORKEXPRESSIONTAG" val="[[GetMasterPropertyValue(&quot;Organisation&quot;, &quot;OrganisationLevel1&quot;)]]"/>
</p:tagLst>
</file>

<file path=ppt/tags/tag9.xml><?xml version="1.0" encoding="utf-8"?>
<p:tagLst xmlns:a="http://schemas.openxmlformats.org/drawingml/2006/main" xmlns:r="http://schemas.openxmlformats.org/officeDocument/2006/relationships" xmlns:p="http://schemas.openxmlformats.org/presentationml/2006/main">
  <p:tag name="OFFICATWORKEXPRESSIONTAG" val="1. Titel durch Klicken bearbeiten"/>
</p:tagLst>
</file>

<file path=ppt/theme/theme1.xml><?xml version="1.0" encoding="utf-8"?>
<a:theme xmlns:a="http://schemas.openxmlformats.org/drawingml/2006/main" name="1_aargau">
  <a:themeElements>
    <a:clrScheme name="Aargau">
      <a:dk1>
        <a:sysClr val="windowText" lastClr="000000"/>
      </a:dk1>
      <a:lt1>
        <a:sysClr val="window" lastClr="FFFFFF"/>
      </a:lt1>
      <a:dk2>
        <a:srgbClr val="1F497D"/>
      </a:dk2>
      <a:lt2>
        <a:srgbClr val="EEECE1"/>
      </a:lt2>
      <a:accent1>
        <a:srgbClr val="0096DF"/>
      </a:accent1>
      <a:accent2>
        <a:srgbClr val="C6E2F6"/>
      </a:accent2>
      <a:accent3>
        <a:srgbClr val="7F501F"/>
      </a:accent3>
      <a:accent4>
        <a:srgbClr val="EAE2DA"/>
      </a:accent4>
      <a:accent5>
        <a:srgbClr val="787878"/>
      </a:accent5>
      <a:accent6>
        <a:srgbClr val="C8C8C8"/>
      </a:accent6>
      <a:hlink>
        <a:srgbClr val="0096DF"/>
      </a:hlink>
      <a:folHlink>
        <a:srgbClr val="787878"/>
      </a:folHlink>
    </a:clrScheme>
    <a:fontScheme name="Standard">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DesignTheme>aargau.thmx</DesignTheme>
</file>

<file path=customXml/item2.xml><?xml version="1.0" encoding="utf-8"?>
<DesignTheme>%Themes%\aargau.thmx</DesignTheme>
</file>

<file path=customXml/itemProps1.xml><?xml version="1.0" encoding="utf-8"?>
<ds:datastoreItem xmlns:ds="http://schemas.openxmlformats.org/officeDocument/2006/customXml" ds:itemID="{271ABF4A-01F4-49E2-AAD8-D654261A4720}">
  <ds:schemaRefs/>
</ds:datastoreItem>
</file>

<file path=customXml/itemProps2.xml><?xml version="1.0" encoding="utf-8"?>
<ds:datastoreItem xmlns:ds="http://schemas.openxmlformats.org/officeDocument/2006/customXml" ds:itemID="{766C0086-CC18-4165-B92D-894ED9F9FDC0}">
  <ds:schemaRefs/>
</ds:datastoreItem>
</file>

<file path=docProps/app.xml><?xml version="1.0" encoding="utf-8"?>
<Properties xmlns="http://schemas.openxmlformats.org/officeDocument/2006/extended-properties" xmlns:vt="http://schemas.openxmlformats.org/officeDocument/2006/docPropsVTypes">
  <Template/>
  <TotalTime>0</TotalTime>
  <Words>3215</Words>
  <Application>Microsoft Office PowerPoint</Application>
  <PresentationFormat>Bildschirmpräsentation (4:3)</PresentationFormat>
  <Paragraphs>503</Paragraphs>
  <Slides>38</Slides>
  <Notes>1</Notes>
  <HiddenSlides>2</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38</vt:i4>
      </vt:variant>
    </vt:vector>
  </HeadingPairs>
  <TitlesOfParts>
    <vt:vector size="42" baseType="lpstr">
      <vt:lpstr>Arial</vt:lpstr>
      <vt:lpstr>Calibri</vt:lpstr>
      <vt:lpstr>Wingdings</vt:lpstr>
      <vt:lpstr>1_aargau</vt:lpstr>
      <vt:lpstr>PowerPoint-Präsentation</vt:lpstr>
      <vt:lpstr>Teilnehmende</vt:lpstr>
      <vt:lpstr>Traktanden</vt:lpstr>
      <vt:lpstr>  ERFA: Ziele</vt:lpstr>
      <vt:lpstr>GERES Community: Status Projekte (I)</vt:lpstr>
      <vt:lpstr>GERES Community: Projekte (II)</vt:lpstr>
      <vt:lpstr>Aktuelle Herausforderungen (I) </vt:lpstr>
      <vt:lpstr>Aktuelle Herausforderungen (III) </vt:lpstr>
      <vt:lpstr>Aktuelle Herausforderungen (IV) </vt:lpstr>
      <vt:lpstr>Aktuelle Herausforderungen (V) </vt:lpstr>
      <vt:lpstr>Aktuelle Herausforderungen (VI) </vt:lpstr>
      <vt:lpstr>Aktuelle Herausforderungen (VIII) </vt:lpstr>
      <vt:lpstr>Aktuelle Herausforderungen (IX) </vt:lpstr>
      <vt:lpstr>Aktuelle Herausforderungen (X) </vt:lpstr>
      <vt:lpstr>Aktuelle Herausforderungen (XI) </vt:lpstr>
      <vt:lpstr>Aktuelle Herausforderungen (XII) </vt:lpstr>
      <vt:lpstr>Aktuelle Herausforderungen (XIII) </vt:lpstr>
      <vt:lpstr>Aktuelle Herausforderungen (XIV) </vt:lpstr>
      <vt:lpstr>Aktuelle Herausforderungen (XV) </vt:lpstr>
      <vt:lpstr>Aktuelle Herausforderungen (XVI) </vt:lpstr>
      <vt:lpstr>Aktuelle Herausforderungen (XVII) </vt:lpstr>
      <vt:lpstr>Aktuelle Herausforderungen (XVIII) </vt:lpstr>
      <vt:lpstr>Aktuelle Herausforderungen (XIX) </vt:lpstr>
      <vt:lpstr>Aktuelle Herausforderungen (XX) </vt:lpstr>
      <vt:lpstr>Aktuelle Herausforderungen (XXII) </vt:lpstr>
      <vt:lpstr>Aktuelle Herausforderungen (XXIII) </vt:lpstr>
      <vt:lpstr>Aktuelle Herausforderungen (24/XXIV) </vt:lpstr>
      <vt:lpstr>Aktuelle Herausforderungen (XXV) </vt:lpstr>
      <vt:lpstr>Aktuelle Herausforderungen (24/XXVI) </vt:lpstr>
      <vt:lpstr>  Themen der SW-Anbieter I</vt:lpstr>
      <vt:lpstr>  Themen der SW-Anbieter II</vt:lpstr>
      <vt:lpstr>PowerPoint-Präsentation</vt:lpstr>
      <vt:lpstr>PowerPoint-Präsentation</vt:lpstr>
      <vt:lpstr>Anhang 1:</vt:lpstr>
      <vt:lpstr>Aktuelle Herausforderungen (24/II) </vt:lpstr>
      <vt:lpstr>Aktuelle Herausforderungen (24/VII) </vt:lpstr>
      <vt:lpstr>Aktuelle Herausforderungen (24/XXI) </vt:lpstr>
      <vt:lpstr>Anhang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Windows-Benutzer</dc:creator>
  <cp:lastModifiedBy>Meier Regula</cp:lastModifiedBy>
  <cp:revision>1171</cp:revision>
  <cp:lastPrinted>2024-09-03T14:24:52Z</cp:lastPrinted>
  <dcterms:created xsi:type="dcterms:W3CDTF">2012-11-23T12:02:30Z</dcterms:created>
  <dcterms:modified xsi:type="dcterms:W3CDTF">2025-01-06T15:45:03Z</dcterms:modified>
</cp:coreProperties>
</file>